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6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CDCDCD"/>
    <a:srgbClr val="AD4845"/>
    <a:srgbClr val="008000"/>
    <a:srgbClr val="FF2500"/>
    <a:srgbClr val="4949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52"/>
    <p:restoredTop sz="94179"/>
  </p:normalViewPr>
  <p:slideViewPr>
    <p:cSldViewPr snapToGrid="0" snapToObjects="1">
      <p:cViewPr varScale="1">
        <p:scale>
          <a:sx n="137" d="100"/>
          <a:sy n="137" d="100"/>
        </p:scale>
        <p:origin x="336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E682EF-DF42-BE49-A4B7-DE4BDAE7F519}" type="datetimeFigureOut">
              <a:rPr lang="en-US" smtClean="0"/>
              <a:t>2/12/18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377592-5355-8645-956C-436C94C958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3513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77592-5355-8645-956C-436C94C9589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7283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56C19-FFD4-0046-85A8-3C428FEF46AB}" type="datetimeFigureOut">
              <a:rPr lang="en-US" smtClean="0"/>
              <a:t>2/12/18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74D97-BC5B-F44E-A15B-EC5F64B99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7562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56C19-FFD4-0046-85A8-3C428FEF46AB}" type="datetimeFigureOut">
              <a:rPr lang="en-US" smtClean="0"/>
              <a:t>2/12/18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74D97-BC5B-F44E-A15B-EC5F64B99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5091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56C19-FFD4-0046-85A8-3C428FEF46AB}" type="datetimeFigureOut">
              <a:rPr lang="en-US" smtClean="0"/>
              <a:t>2/12/18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74D97-BC5B-F44E-A15B-EC5F64B99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1190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270" y="0"/>
            <a:ext cx="10027024" cy="1325563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270" y="962494"/>
            <a:ext cx="10027024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0" y="6339682"/>
            <a:ext cx="2743200" cy="365125"/>
          </a:xfrm>
        </p:spPr>
        <p:txBody>
          <a:bodyPr/>
          <a:lstStyle/>
          <a:p>
            <a:fld id="{D8556C19-FFD4-0046-85A8-3C428FEF46AB}" type="datetimeFigureOut">
              <a:rPr lang="en-US" smtClean="0"/>
              <a:t>2/12/18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51629" y="6332351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274859" y="6332352"/>
            <a:ext cx="2743200" cy="365125"/>
          </a:xfrm>
        </p:spPr>
        <p:txBody>
          <a:bodyPr/>
          <a:lstStyle/>
          <a:p>
            <a:fld id="{1DF74D97-BC5B-F44E-A15B-EC5F64B9989B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 userDrawn="1"/>
        </p:nvCxnSpPr>
        <p:spPr>
          <a:xfrm flipH="1">
            <a:off x="191589" y="717784"/>
            <a:ext cx="10771632" cy="0"/>
          </a:xfrm>
          <a:prstGeom prst="line">
            <a:avLst/>
          </a:prstGeom>
          <a:ln w="38100">
            <a:solidFill>
              <a:srgbClr val="CDCD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5463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56C19-FFD4-0046-85A8-3C428FEF46AB}" type="datetimeFigureOut">
              <a:rPr lang="en-US" smtClean="0"/>
              <a:t>2/12/18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74D97-BC5B-F44E-A15B-EC5F64B99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72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0341" y="962494"/>
            <a:ext cx="5002306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0" y="5493219"/>
            <a:ext cx="2743200" cy="365125"/>
          </a:xfrm>
        </p:spPr>
        <p:txBody>
          <a:bodyPr/>
          <a:lstStyle/>
          <a:p>
            <a:fld id="{D8556C19-FFD4-0046-85A8-3C428FEF46AB}" type="datetimeFigureOut">
              <a:rPr lang="en-US" smtClean="0"/>
              <a:t>2/12/18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200400" y="5493219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772400" y="5493219"/>
            <a:ext cx="2743200" cy="365125"/>
          </a:xfrm>
        </p:spPr>
        <p:txBody>
          <a:bodyPr/>
          <a:lstStyle/>
          <a:p>
            <a:fld id="{1DF74D97-BC5B-F44E-A15B-EC5F64B9989B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44823" y="0"/>
            <a:ext cx="10027024" cy="1325563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Content Placeholder 2"/>
          <p:cNvSpPr>
            <a:spLocks noGrp="1"/>
          </p:cNvSpPr>
          <p:nvPr>
            <p:ph sz="half" idx="14"/>
          </p:nvPr>
        </p:nvSpPr>
        <p:spPr>
          <a:xfrm>
            <a:off x="5042647" y="962494"/>
            <a:ext cx="5002306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 flipH="1">
            <a:off x="191589" y="717784"/>
            <a:ext cx="10771632" cy="0"/>
          </a:xfrm>
          <a:prstGeom prst="line">
            <a:avLst/>
          </a:prstGeom>
          <a:ln w="38100">
            <a:solidFill>
              <a:srgbClr val="CDCD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52464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482" y="13255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8482" y="21494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360894" y="13255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360894" y="21494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26894" y="6000750"/>
            <a:ext cx="2743200" cy="365125"/>
          </a:xfrm>
        </p:spPr>
        <p:txBody>
          <a:bodyPr/>
          <a:lstStyle/>
          <a:p>
            <a:fld id="{D8556C19-FFD4-0046-85A8-3C428FEF46AB}" type="datetimeFigureOut">
              <a:rPr lang="en-US" smtClean="0"/>
              <a:t>2/12/18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227294" y="600075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799294" y="6000750"/>
            <a:ext cx="2743200" cy="365125"/>
          </a:xfrm>
        </p:spPr>
        <p:txBody>
          <a:bodyPr/>
          <a:lstStyle/>
          <a:p>
            <a:fld id="{1DF74D97-BC5B-F44E-A15B-EC5F64B9989B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58270" y="0"/>
            <a:ext cx="10515600" cy="1325563"/>
          </a:xfrm>
        </p:spPr>
        <p:txBody>
          <a:bodyPr anchor="t"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17" name="Straight Connector 16"/>
          <p:cNvCxnSpPr/>
          <p:nvPr userDrawn="1"/>
        </p:nvCxnSpPr>
        <p:spPr>
          <a:xfrm flipH="1">
            <a:off x="191589" y="717784"/>
            <a:ext cx="10771632" cy="0"/>
          </a:xfrm>
          <a:prstGeom prst="line">
            <a:avLst/>
          </a:prstGeom>
          <a:ln w="38100">
            <a:solidFill>
              <a:srgbClr val="CDCD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64911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56C19-FFD4-0046-85A8-3C428FEF46AB}" type="datetimeFigureOut">
              <a:rPr lang="en-US" smtClean="0"/>
              <a:t>2/12/18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74D97-BC5B-F44E-A15B-EC5F64B9989B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71717" y="0"/>
            <a:ext cx="10515600" cy="1325563"/>
          </a:xfrm>
        </p:spPr>
        <p:txBody>
          <a:bodyPr anchor="t"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 flipH="1">
            <a:off x="191589" y="717784"/>
            <a:ext cx="10771632" cy="0"/>
          </a:xfrm>
          <a:prstGeom prst="line">
            <a:avLst/>
          </a:prstGeom>
          <a:ln w="38100">
            <a:solidFill>
              <a:srgbClr val="CDCD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51617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56C19-FFD4-0046-85A8-3C428FEF46AB}" type="datetimeFigureOut">
              <a:rPr lang="en-US" smtClean="0"/>
              <a:t>2/12/18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74D97-BC5B-F44E-A15B-EC5F64B99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2157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56C19-FFD4-0046-85A8-3C428FEF46AB}" type="datetimeFigureOut">
              <a:rPr lang="en-US" smtClean="0"/>
              <a:t>2/12/18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74D97-BC5B-F44E-A15B-EC5F64B99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1473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56C19-FFD4-0046-85A8-3C428FEF46AB}" type="datetimeFigureOut">
              <a:rPr lang="en-US" smtClean="0"/>
              <a:t>2/12/18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74D97-BC5B-F44E-A15B-EC5F64B99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5921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99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D8556C19-FFD4-0046-85A8-3C428FEF46AB}" type="datetimeFigureOut">
              <a:rPr lang="en-US" smtClean="0"/>
              <a:pPr/>
              <a:t>2/12/18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1DF74D97-BC5B-F44E-A15B-EC5F64B9989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0058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04818" y="2130426"/>
            <a:ext cx="9063182" cy="1470025"/>
          </a:xfrm>
          <a:solidFill>
            <a:schemeClr val="tx1">
              <a:alpha val="70000"/>
            </a:schemeClr>
          </a:solidFill>
        </p:spPr>
        <p:txBody>
          <a:bodyPr>
            <a:normAutofit fontScale="90000"/>
          </a:bodyPr>
          <a:lstStyle/>
          <a:p>
            <a:r>
              <a:rPr lang="en-US" dirty="0"/>
              <a:t>Entering the Matrix:</a:t>
            </a:r>
            <a:br>
              <a:rPr lang="en-US" dirty="0"/>
            </a:br>
            <a:r>
              <a:rPr lang="en-US" dirty="0"/>
              <a:t>the basics of NGS Output files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20456" y="5398596"/>
            <a:ext cx="8312727" cy="1332389"/>
          </a:xfrm>
          <a:solidFill>
            <a:srgbClr val="000000">
              <a:alpha val="70000"/>
            </a:srgbClr>
          </a:solidFill>
        </p:spPr>
        <p:txBody>
          <a:bodyPr>
            <a:normAutofit/>
          </a:bodyPr>
          <a:lstStyle/>
          <a:p>
            <a:r>
              <a:rPr lang="en-US" sz="2800" dirty="0"/>
              <a:t>Jonathan B. Puritz</a:t>
            </a:r>
          </a:p>
          <a:p>
            <a:r>
              <a:rPr lang="en-US" sz="2200" dirty="0"/>
              <a:t>University of Rhode Island</a:t>
            </a:r>
          </a:p>
        </p:txBody>
      </p:sp>
    </p:spTree>
    <p:extLst>
      <p:ext uri="{BB962C8B-B14F-4D97-AF65-F5344CB8AC3E}">
        <p14:creationId xmlns:p14="http://schemas.microsoft.com/office/powerpoint/2010/main" val="19991474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familiar with FASTQ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039083" y="808183"/>
            <a:ext cx="9144000" cy="28748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FFFF00"/>
                </a:solidFill>
              </a:rPr>
              <a:t>ACTTTTGACCGGACTTGTGATAGACTTCCGATGGACTCGNCTACTTATTCAGGAAATCATTGAGGTTTCATCCGGTAACAGTTGCATTTCTCCTAT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2" name="TextBox 1"/>
          <p:cNvSpPr txBox="1"/>
          <p:nvPr/>
        </p:nvSpPr>
        <p:spPr>
          <a:xfrm>
            <a:off x="1039084" y="3995679"/>
            <a:ext cx="9143999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3600" dirty="0">
              <a:solidFill>
                <a:srgbClr val="22FF0F"/>
              </a:solidFill>
            </a:endParaRPr>
          </a:p>
          <a:p>
            <a:pPr algn="ctr"/>
            <a:r>
              <a:rPr lang="en-US" sz="3600" dirty="0">
                <a:solidFill>
                  <a:srgbClr val="FFFF00"/>
                </a:solidFill>
              </a:rPr>
              <a:t>Actual Sequence</a:t>
            </a:r>
          </a:p>
          <a:p>
            <a:pPr algn="ctr"/>
            <a:endParaRPr lang="en-US" sz="3600" dirty="0">
              <a:solidFill>
                <a:srgbClr val="FFFF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s-I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B@G 2018</a:t>
            </a:r>
            <a:endParaRPr lang="en-US" sz="2000" dirty="0">
              <a:solidFill>
                <a:srgbClr val="87FF23"/>
              </a:solidFill>
              <a:latin typeface="Avenir Next Condensed Regular"/>
              <a:cs typeface="Avenir Next Condensed Regular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" b="57575"/>
          <a:stretch/>
        </p:blipFill>
        <p:spPr>
          <a:xfrm>
            <a:off x="10995202" y="717784"/>
            <a:ext cx="1084735" cy="2594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9063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familiar with FASTQ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941294" y="1874503"/>
            <a:ext cx="9144000" cy="28748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+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</a:rPr>
              <a:t>99999@CC@@CC@CCCC@@@C@CC@CCCCCC@@@@7777#58454C@@CC@@@@@@@@@@@@@@@@@@@@@C@@@@@@@CC@@C@C@C@@@@@@@C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2" name="TextBox 1"/>
          <p:cNvSpPr txBox="1"/>
          <p:nvPr/>
        </p:nvSpPr>
        <p:spPr>
          <a:xfrm>
            <a:off x="860477" y="3642239"/>
            <a:ext cx="9143999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/>
              <a:buChar char="•"/>
            </a:pPr>
            <a:r>
              <a:rPr lang="en-US" sz="3200" dirty="0">
                <a:solidFill>
                  <a:srgbClr val="FF0000"/>
                </a:solidFill>
              </a:rPr>
              <a:t>Quality Score (in ASCII)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" b="90016"/>
          <a:stretch/>
        </p:blipFill>
        <p:spPr>
          <a:xfrm>
            <a:off x="10995202" y="717784"/>
            <a:ext cx="1084735" cy="610273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s-I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B@G 2018</a:t>
            </a:r>
            <a:endParaRPr lang="en-US" sz="2000" dirty="0">
              <a:solidFill>
                <a:srgbClr val="87FF23"/>
              </a:solidFill>
              <a:latin typeface="Avenir Next Condensed Regular"/>
              <a:cs typeface="Avenir Next Condensed Regular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" b="57575"/>
          <a:stretch/>
        </p:blipFill>
        <p:spPr>
          <a:xfrm>
            <a:off x="10995202" y="717784"/>
            <a:ext cx="1084735" cy="2594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2844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1691411" y="762314"/>
          <a:ext cx="8976591" cy="6011565"/>
        </p:xfrm>
        <a:graphic>
          <a:graphicData uri="http://schemas.openxmlformats.org/drawingml/2006/table">
            <a:tbl>
              <a:tblPr/>
              <a:tblGrid>
                <a:gridCol w="6737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040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143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7377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0404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1437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7377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20404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1437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40077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/>
                        </a:rPr>
                        <a:t>Offset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Character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Quality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BFBFBF"/>
                          </a:solidFill>
                          <a:effectLst/>
                          <a:latin typeface="Calibri"/>
                        </a:rPr>
                        <a:t>Offset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Character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Quality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BFBFBF"/>
                          </a:solidFill>
                          <a:effectLst/>
                          <a:latin typeface="Calibri"/>
                        </a:rPr>
                        <a:t>Offset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Character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Quality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077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/>
                        </a:rPr>
                        <a:t>33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!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BFBFBF"/>
                          </a:solidFill>
                          <a:effectLst/>
                          <a:latin typeface="Calibri"/>
                        </a:rPr>
                        <a:t>47</a:t>
                      </a: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/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14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BFBFBF"/>
                          </a:solidFill>
                          <a:effectLst/>
                          <a:latin typeface="Calibri"/>
                        </a:rPr>
                        <a:t>61</a:t>
                      </a: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=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28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077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/>
                        </a:rPr>
                        <a:t>34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"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BFBFBF"/>
                          </a:solidFill>
                          <a:effectLst/>
                          <a:latin typeface="Calibri"/>
                        </a:rPr>
                        <a:t>48</a:t>
                      </a: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15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BFBFBF"/>
                          </a:solidFill>
                          <a:effectLst/>
                          <a:latin typeface="Calibri"/>
                        </a:rPr>
                        <a:t>62</a:t>
                      </a: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&gt;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29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077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/>
                        </a:rPr>
                        <a:t>35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#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BFBFBF"/>
                          </a:solidFill>
                          <a:effectLst/>
                          <a:latin typeface="Calibri"/>
                        </a:rPr>
                        <a:t>49</a:t>
                      </a: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16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BFBFBF"/>
                          </a:solidFill>
                          <a:effectLst/>
                          <a:latin typeface="Calibri"/>
                        </a:rPr>
                        <a:t>63</a:t>
                      </a: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?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30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077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/>
                        </a:rPr>
                        <a:t>36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$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BFBFBF"/>
                          </a:solidFill>
                          <a:effectLst/>
                          <a:latin typeface="Calibri"/>
                        </a:rPr>
                        <a:t>50</a:t>
                      </a: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17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BFBFBF"/>
                          </a:solidFill>
                          <a:effectLst/>
                          <a:latin typeface="Calibri"/>
                        </a:rPr>
                        <a:t>64</a:t>
                      </a: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@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31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077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/>
                        </a:rPr>
                        <a:t>37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%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BFBFBF"/>
                          </a:solidFill>
                          <a:effectLst/>
                          <a:latin typeface="Calibri"/>
                        </a:rPr>
                        <a:t>51</a:t>
                      </a: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18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BFBFBF"/>
                          </a:solidFill>
                          <a:effectLst/>
                          <a:latin typeface="Calibri"/>
                        </a:rPr>
                        <a:t>65</a:t>
                      </a: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A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32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077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/>
                        </a:rPr>
                        <a:t>38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&amp;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BFBFBF"/>
                          </a:solidFill>
                          <a:effectLst/>
                          <a:latin typeface="Calibri"/>
                        </a:rPr>
                        <a:t>52</a:t>
                      </a: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19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BFBFBF"/>
                          </a:solidFill>
                          <a:effectLst/>
                          <a:latin typeface="Calibri"/>
                        </a:rPr>
                        <a:t>66</a:t>
                      </a: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B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33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0077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/>
                        </a:rPr>
                        <a:t>39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2000" b="1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'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BFBFBF"/>
                          </a:solidFill>
                          <a:effectLst/>
                          <a:latin typeface="Calibri"/>
                        </a:rPr>
                        <a:t>53</a:t>
                      </a: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20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BFBFBF"/>
                          </a:solidFill>
                          <a:effectLst/>
                          <a:latin typeface="Calibri"/>
                        </a:rPr>
                        <a:t>67</a:t>
                      </a: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C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34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0077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/>
                        </a:rPr>
                        <a:t>40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(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7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BFBFBF"/>
                          </a:solidFill>
                          <a:effectLst/>
                          <a:latin typeface="Calibri"/>
                        </a:rPr>
                        <a:t>54</a:t>
                      </a: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21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BFBFBF"/>
                          </a:solidFill>
                          <a:effectLst/>
                          <a:latin typeface="Calibri"/>
                        </a:rPr>
                        <a:t>68</a:t>
                      </a: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D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35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0077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/>
                        </a:rPr>
                        <a:t>41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)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8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BFBFBF"/>
                          </a:solidFill>
                          <a:effectLst/>
                          <a:latin typeface="Calibri"/>
                        </a:rPr>
                        <a:t>55</a:t>
                      </a: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7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22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BFBFBF"/>
                          </a:solidFill>
                          <a:effectLst/>
                          <a:latin typeface="Calibri"/>
                        </a:rPr>
                        <a:t>69</a:t>
                      </a: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E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36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0077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/>
                        </a:rPr>
                        <a:t>42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*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9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BFBFBF"/>
                          </a:solidFill>
                          <a:effectLst/>
                          <a:latin typeface="Calibri"/>
                        </a:rPr>
                        <a:t>56</a:t>
                      </a: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8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23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BFBFBF"/>
                          </a:solidFill>
                          <a:effectLst/>
                          <a:latin typeface="Calibri"/>
                        </a:rPr>
                        <a:t>70</a:t>
                      </a: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F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37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0077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/>
                        </a:rPr>
                        <a:t>43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+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10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BFBFBF"/>
                          </a:solidFill>
                          <a:effectLst/>
                          <a:latin typeface="Calibri"/>
                        </a:rPr>
                        <a:t>57</a:t>
                      </a: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9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24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BFBFBF"/>
                          </a:solidFill>
                          <a:effectLst/>
                          <a:latin typeface="Calibri"/>
                        </a:rPr>
                        <a:t>71</a:t>
                      </a: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G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38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40077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/>
                        </a:rPr>
                        <a:t>44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,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11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BFBFBF"/>
                          </a:solidFill>
                          <a:effectLst/>
                          <a:latin typeface="Calibri"/>
                        </a:rPr>
                        <a:t>58</a:t>
                      </a: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: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25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BFBFBF"/>
                          </a:solidFill>
                          <a:effectLst/>
                          <a:latin typeface="Calibri"/>
                        </a:rPr>
                        <a:t>72</a:t>
                      </a: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H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39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40077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/>
                        </a:rPr>
                        <a:t>45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12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BFBFBF"/>
                          </a:solidFill>
                          <a:effectLst/>
                          <a:latin typeface="Calibri"/>
                        </a:rPr>
                        <a:t>59</a:t>
                      </a: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;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26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BFBFBF"/>
                          </a:solidFill>
                          <a:effectLst/>
                          <a:latin typeface="Calibri"/>
                        </a:rPr>
                        <a:t>73</a:t>
                      </a: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I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40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40077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/>
                        </a:rPr>
                        <a:t>46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.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13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BFBFBF"/>
                          </a:solidFill>
                          <a:effectLst/>
                          <a:latin typeface="Calibri"/>
                        </a:rPr>
                        <a:t>60</a:t>
                      </a: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&lt;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27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BFBFBF"/>
                          </a:solidFill>
                          <a:effectLst/>
                          <a:latin typeface="Calibri"/>
                        </a:rPr>
                        <a:t>74</a:t>
                      </a: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J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41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ASCII Table (offset 33)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s-I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B@G 2018</a:t>
            </a:r>
            <a:endParaRPr lang="en-US" sz="2000" dirty="0">
              <a:solidFill>
                <a:srgbClr val="87FF23"/>
              </a:solidFill>
              <a:latin typeface="Avenir Next Condensed Regular"/>
              <a:cs typeface="Avenir Next Condensed Regular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" b="48823"/>
          <a:stretch/>
        </p:blipFill>
        <p:spPr>
          <a:xfrm>
            <a:off x="10995202" y="717783"/>
            <a:ext cx="1084735" cy="3129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9296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familiar with FASTQ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942107" y="1528622"/>
            <a:ext cx="9144000" cy="28748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+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</a:rPr>
              <a:t>99999@CC@@CC@CCCC@@@C@CC@CCCCCC@@@@7777#58454C@@CC@@@@@@@@@@@@@@@@@@@@@C@@@@@@@CC@@C@C@C@@@@@@@C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2" name="TextBox 1"/>
          <p:cNvSpPr txBox="1"/>
          <p:nvPr/>
        </p:nvSpPr>
        <p:spPr>
          <a:xfrm>
            <a:off x="861290" y="3296358"/>
            <a:ext cx="914399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/>
              <a:buChar char="•"/>
            </a:pPr>
            <a:r>
              <a:rPr lang="en-US" sz="3200" dirty="0">
                <a:solidFill>
                  <a:srgbClr val="FF0000"/>
                </a:solidFill>
              </a:rPr>
              <a:t>Quality Score (in ASCII)</a:t>
            </a:r>
          </a:p>
          <a:p>
            <a:pPr marL="914400" lvl="1" indent="-457200">
              <a:buFont typeface="Arial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For every bp one ASCII encodes the Quality Score for that base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s-I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B@G 2018</a:t>
            </a:r>
            <a:endParaRPr lang="en-US" sz="2000" dirty="0">
              <a:solidFill>
                <a:srgbClr val="87FF23"/>
              </a:solidFill>
              <a:latin typeface="Avenir Next Condensed Regular"/>
              <a:cs typeface="Avenir Next Condensed Regular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" b="48823"/>
          <a:stretch/>
        </p:blipFill>
        <p:spPr>
          <a:xfrm>
            <a:off x="10995202" y="717783"/>
            <a:ext cx="1084735" cy="3129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2092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familiar with FASTQ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941294" y="1524170"/>
            <a:ext cx="9144000" cy="28748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+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</a:rPr>
              <a:t>99999@CC@@CC@CCCC@@@C@CC@CCCCCC@@@@7777#58454C@@CC@@@@@@@@@@@@@@@@@@@@@C@@@@@@@CC@@C@C@C@@@@@@@C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2" name="TextBox 1"/>
          <p:cNvSpPr txBox="1"/>
          <p:nvPr/>
        </p:nvSpPr>
        <p:spPr>
          <a:xfrm>
            <a:off x="860477" y="3291906"/>
            <a:ext cx="914399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/>
              <a:buChar char="•"/>
            </a:pPr>
            <a:r>
              <a:rPr lang="en-US" sz="3200" dirty="0">
                <a:solidFill>
                  <a:srgbClr val="FF0000"/>
                </a:solidFill>
              </a:rPr>
              <a:t>Quality Score (in ASCII)</a:t>
            </a:r>
          </a:p>
          <a:p>
            <a:pPr marL="914400" lvl="1" indent="-457200">
              <a:buFont typeface="Arial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For every bp one ASCII encodes the Quality Score for that base</a:t>
            </a:r>
          </a:p>
          <a:p>
            <a:pPr marL="1371600" lvl="2" indent="-457200">
              <a:buFont typeface="Arial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Illumina 1.8+ uses an ASCII offset of 33</a:t>
            </a:r>
          </a:p>
          <a:p>
            <a:pPr marL="1828800" lvl="3" indent="-457200">
              <a:buFont typeface="Arial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Meaning it uses ASCII 33 (!) to encode Quality 0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s-I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B@G 2018</a:t>
            </a:r>
            <a:endParaRPr lang="en-US" sz="2000" dirty="0">
              <a:solidFill>
                <a:srgbClr val="87FF23"/>
              </a:solidFill>
              <a:latin typeface="Avenir Next Condensed Regular"/>
              <a:cs typeface="Avenir Next Condensed Regular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" b="40254"/>
          <a:stretch/>
        </p:blipFill>
        <p:spPr>
          <a:xfrm>
            <a:off x="10995202" y="717783"/>
            <a:ext cx="1084735" cy="3653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8323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familiar with FASTQ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983668" y="1514769"/>
            <a:ext cx="9144000" cy="28748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+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</a:rPr>
              <a:t>99999@CC@@CC@CCCC@@@C@CC@CCCCCC@@@@7777#58454C@@CC@@@@@@@@@@@@@@@@@@@@@C@@@@@@@CC@@C@C@C@@@@@@@C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2" name="TextBox 1"/>
          <p:cNvSpPr txBox="1"/>
          <p:nvPr/>
        </p:nvSpPr>
        <p:spPr>
          <a:xfrm>
            <a:off x="902851" y="3282506"/>
            <a:ext cx="9143999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/>
              <a:buChar char="•"/>
            </a:pPr>
            <a:r>
              <a:rPr lang="en-US" sz="3200" dirty="0">
                <a:solidFill>
                  <a:srgbClr val="FF0000"/>
                </a:solidFill>
              </a:rPr>
              <a:t>Quality Score (in ASCII)</a:t>
            </a:r>
          </a:p>
          <a:p>
            <a:pPr marL="914400" lvl="1" indent="-457200">
              <a:buFont typeface="Arial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For every bp one ASCII encodes the Quality Score for that base</a:t>
            </a:r>
          </a:p>
          <a:p>
            <a:pPr marL="1371600" lvl="2" indent="-457200">
              <a:buFont typeface="Arial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Illumina 1.8+ uses an ASCII offset of 33</a:t>
            </a:r>
          </a:p>
          <a:p>
            <a:pPr marL="1828800" lvl="3" indent="-457200">
              <a:buFont typeface="Arial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Meaning it uses ASCII 33 (!) to encode Quality 0</a:t>
            </a:r>
          </a:p>
          <a:p>
            <a:pPr marL="1371600" lvl="2" indent="-457200">
              <a:buFont typeface="Arial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Q =</a:t>
            </a:r>
            <a:r>
              <a:rPr lang="en-US" sz="2800" b="1" dirty="0">
                <a:solidFill>
                  <a:schemeClr val="bg1"/>
                </a:solidFill>
              </a:rPr>
              <a:t> </a:t>
            </a:r>
            <a:r>
              <a:rPr lang="en-US" sz="2800" dirty="0">
                <a:solidFill>
                  <a:schemeClr val="bg1"/>
                </a:solidFill>
              </a:rPr>
              <a:t>-10*log</a:t>
            </a:r>
            <a:r>
              <a:rPr lang="en-US" sz="2800" baseline="-25000" dirty="0">
                <a:solidFill>
                  <a:schemeClr val="bg1"/>
                </a:solidFill>
              </a:rPr>
              <a:t>10</a:t>
            </a:r>
            <a:r>
              <a:rPr lang="en-US" sz="2800" dirty="0">
                <a:solidFill>
                  <a:schemeClr val="bg1"/>
                </a:solidFill>
              </a:rPr>
              <a:t>(e)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s-I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B@G 2018</a:t>
            </a:r>
            <a:endParaRPr lang="en-US" sz="2000" dirty="0">
              <a:solidFill>
                <a:srgbClr val="87FF23"/>
              </a:solidFill>
              <a:latin typeface="Avenir Next Condensed Regular"/>
              <a:cs typeface="Avenir Next Condensed Regular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" b="40254"/>
          <a:stretch/>
        </p:blipFill>
        <p:spPr>
          <a:xfrm>
            <a:off x="10995202" y="717783"/>
            <a:ext cx="1084735" cy="3653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9842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familiar with FASTQ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720434" y="932875"/>
            <a:ext cx="9144000" cy="28748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+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</a:rPr>
              <a:t>99999@CC@@CC@CCCC@@@C@CC@CCCCCC@@@@7777#58454C@@CC@@@@@@@@@@@@@@@@@@@@@C@@@@@@@CC@@C@C@C@@@@@@@C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2" name="TextBox 1"/>
          <p:cNvSpPr txBox="1"/>
          <p:nvPr/>
        </p:nvSpPr>
        <p:spPr>
          <a:xfrm>
            <a:off x="639617" y="2700612"/>
            <a:ext cx="9143999" cy="4093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/>
              <a:buChar char="•"/>
            </a:pPr>
            <a:r>
              <a:rPr lang="en-US" sz="3200" dirty="0">
                <a:solidFill>
                  <a:srgbClr val="FF0000"/>
                </a:solidFill>
              </a:rPr>
              <a:t>Quality Score (in ASCII)</a:t>
            </a:r>
          </a:p>
          <a:p>
            <a:pPr marL="914400" lvl="1" indent="-457200">
              <a:buFont typeface="Arial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For every bp one ASCII encodes the Quality Score for that base</a:t>
            </a:r>
          </a:p>
          <a:p>
            <a:pPr marL="1371600" lvl="2" indent="-457200">
              <a:buFont typeface="Arial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Illumina 1.8+ uses an ASCII offset of 33</a:t>
            </a:r>
          </a:p>
          <a:p>
            <a:pPr marL="1828800" lvl="3" indent="-457200">
              <a:buFont typeface="Arial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Meaning it uses ASCII 33 (!) to encode Quality 0</a:t>
            </a:r>
          </a:p>
          <a:p>
            <a:pPr marL="1371600" lvl="2" indent="-457200">
              <a:buFont typeface="Arial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Q =</a:t>
            </a:r>
            <a:r>
              <a:rPr lang="en-US" sz="2800" b="1" dirty="0">
                <a:solidFill>
                  <a:schemeClr val="bg1"/>
                </a:solidFill>
              </a:rPr>
              <a:t> </a:t>
            </a:r>
            <a:r>
              <a:rPr lang="en-US" sz="2800" dirty="0">
                <a:solidFill>
                  <a:schemeClr val="bg1"/>
                </a:solidFill>
              </a:rPr>
              <a:t>-10*log</a:t>
            </a:r>
            <a:r>
              <a:rPr lang="en-US" sz="2800" baseline="-25000" dirty="0">
                <a:solidFill>
                  <a:schemeClr val="bg1"/>
                </a:solidFill>
              </a:rPr>
              <a:t>10</a:t>
            </a:r>
            <a:r>
              <a:rPr lang="en-US" sz="2800" dirty="0">
                <a:solidFill>
                  <a:schemeClr val="bg1"/>
                </a:solidFill>
              </a:rPr>
              <a:t>(e)</a:t>
            </a:r>
          </a:p>
          <a:p>
            <a:pPr marL="1828800" lvl="3" indent="-457200">
              <a:buFont typeface="Arial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Q10 = 90.0% chance of correct base call</a:t>
            </a:r>
          </a:p>
          <a:p>
            <a:pPr marL="1828800" lvl="3" indent="-457200">
              <a:buFont typeface="Arial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Q20 = 99.0% chance of correct base call</a:t>
            </a:r>
          </a:p>
          <a:p>
            <a:pPr marL="1828800" lvl="3" indent="-457200">
              <a:buFont typeface="Arial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Q30 = 99.9% chance of correct base call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s-I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B@G 2018</a:t>
            </a:r>
            <a:endParaRPr lang="en-US" sz="2000" dirty="0">
              <a:solidFill>
                <a:srgbClr val="87FF23"/>
              </a:solidFill>
              <a:latin typeface="Avenir Next Condensed Regular"/>
              <a:cs typeface="Avenir Next Condensed Regular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" b="31501"/>
          <a:stretch/>
        </p:blipFill>
        <p:spPr>
          <a:xfrm>
            <a:off x="10995202" y="717783"/>
            <a:ext cx="1084735" cy="4188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0640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Demultiplexing</a:t>
            </a:r>
            <a:r>
              <a:rPr lang="en-US" dirty="0"/>
              <a:t> files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process of separating reads by barcode</a:t>
            </a:r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s-I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B@G 2018</a:t>
            </a:r>
            <a:endParaRPr lang="en-US" sz="2000" dirty="0">
              <a:solidFill>
                <a:srgbClr val="87FF23"/>
              </a:solidFill>
              <a:latin typeface="Avenir Next Condensed Regular"/>
              <a:cs typeface="Avenir Next Condensed Regular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" b="31501"/>
          <a:stretch/>
        </p:blipFill>
        <p:spPr>
          <a:xfrm>
            <a:off x="10995202" y="717783"/>
            <a:ext cx="1084735" cy="4188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4876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Demultiplexing</a:t>
            </a:r>
            <a:r>
              <a:rPr lang="en-US" dirty="0"/>
              <a:t> files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process of separating reads by barcode</a:t>
            </a:r>
          </a:p>
          <a:p>
            <a:r>
              <a:rPr lang="en-US" dirty="0"/>
              <a:t>There are two type of barcodes</a:t>
            </a:r>
          </a:p>
          <a:p>
            <a:pPr lvl="1"/>
            <a:r>
              <a:rPr lang="en-US" dirty="0"/>
              <a:t>Illumina indices</a:t>
            </a:r>
          </a:p>
          <a:p>
            <a:pPr lvl="2"/>
            <a:r>
              <a:rPr lang="en-US" dirty="0"/>
              <a:t>Read in a separate sequencing reaction</a:t>
            </a:r>
          </a:p>
          <a:p>
            <a:pPr lvl="2"/>
            <a:r>
              <a:rPr lang="en-US" dirty="0"/>
              <a:t>Not part of the actual sequence</a:t>
            </a:r>
          </a:p>
          <a:p>
            <a:pPr lvl="2"/>
            <a:r>
              <a:rPr lang="en-US" dirty="0"/>
              <a:t>Demultiplexed by the sequencing facility</a:t>
            </a:r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" b="90016"/>
          <a:stretch/>
        </p:blipFill>
        <p:spPr>
          <a:xfrm>
            <a:off x="10995202" y="717784"/>
            <a:ext cx="1084735" cy="610273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s-I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B@G 2018</a:t>
            </a:r>
            <a:endParaRPr lang="en-US" sz="2000" dirty="0">
              <a:solidFill>
                <a:srgbClr val="87FF23"/>
              </a:solidFill>
              <a:latin typeface="Avenir Next Condensed Regular"/>
              <a:cs typeface="Avenir Next Condensed Regular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" b="24841"/>
          <a:stretch/>
        </p:blipFill>
        <p:spPr>
          <a:xfrm>
            <a:off x="10995202" y="717782"/>
            <a:ext cx="1084735" cy="4596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7382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familiar with FASTQ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524000" y="808183"/>
            <a:ext cx="9144000" cy="28748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22FF0F"/>
                </a:solidFill>
              </a:rPr>
              <a:t>@HWUSI-EAS1877:1234_Puritz2:1:1:12814:984 1:N:0:ACAGTG</a:t>
            </a:r>
          </a:p>
          <a:p>
            <a:pPr marL="0" indent="0">
              <a:buNone/>
            </a:pPr>
            <a:endParaRPr lang="en-US" sz="2400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0888462"/>
              </p:ext>
            </p:extLst>
          </p:nvPr>
        </p:nvGraphicFramePr>
        <p:xfrm>
          <a:off x="941294" y="1555894"/>
          <a:ext cx="9144000" cy="4963438"/>
        </p:xfrm>
        <a:graphic>
          <a:graphicData uri="http://schemas.openxmlformats.org/drawingml/2006/table">
            <a:tbl>
              <a:tblPr/>
              <a:tblGrid>
                <a:gridCol w="457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28071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>
                          <a:solidFill>
                            <a:srgbClr val="22FF0F"/>
                          </a:solidFill>
                          <a:effectLst/>
                          <a:latin typeface="Calibri"/>
                        </a:rPr>
                        <a:t>EAS1877</a:t>
                      </a:r>
                    </a:p>
                  </a:txBody>
                  <a:tcPr marL="7350" marR="7350" marT="7350" marB="0" anchor="b">
                    <a:lnL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>
                          <a:solidFill>
                            <a:srgbClr val="22FF0F"/>
                          </a:solidFill>
                          <a:effectLst/>
                          <a:latin typeface="Calibri"/>
                        </a:rPr>
                        <a:t>Instrument</a:t>
                      </a:r>
                      <a:r>
                        <a:rPr lang="en-US" sz="2400" b="0" i="0" u="none" strike="noStrike" baseline="0" dirty="0">
                          <a:solidFill>
                            <a:srgbClr val="22FF0F"/>
                          </a:solidFill>
                          <a:effectLst/>
                          <a:latin typeface="Calibri"/>
                        </a:rPr>
                        <a:t> name</a:t>
                      </a:r>
                      <a:endParaRPr lang="en-US" sz="2400" b="0" i="0" u="none" strike="noStrike" dirty="0">
                        <a:solidFill>
                          <a:srgbClr val="22FF0F"/>
                        </a:solidFill>
                        <a:effectLst/>
                        <a:latin typeface="Calibri"/>
                      </a:endParaRPr>
                    </a:p>
                  </a:txBody>
                  <a:tcPr marL="7350" marR="7350" marT="7350" marB="0" anchor="b">
                    <a:lnL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8071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>
                          <a:solidFill>
                            <a:srgbClr val="22FF0F"/>
                          </a:solidFill>
                          <a:effectLst/>
                          <a:latin typeface="Calibri"/>
                        </a:rPr>
                        <a:t>1234</a:t>
                      </a:r>
                    </a:p>
                  </a:txBody>
                  <a:tcPr marL="7350" marR="7350" marT="7350" marB="0" anchor="b">
                    <a:lnL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>
                          <a:solidFill>
                            <a:srgbClr val="22FF0F"/>
                          </a:solidFill>
                          <a:effectLst/>
                          <a:latin typeface="Calibri"/>
                        </a:rPr>
                        <a:t>Run ID</a:t>
                      </a:r>
                    </a:p>
                  </a:txBody>
                  <a:tcPr marL="7350" marR="7350" marT="7350" marB="0" anchor="b">
                    <a:lnL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8071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>
                          <a:solidFill>
                            <a:srgbClr val="22FF0F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350" marR="7350" marT="7350" marB="0" anchor="b">
                    <a:lnL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 err="1">
                          <a:solidFill>
                            <a:srgbClr val="22FF0F"/>
                          </a:solidFill>
                          <a:effectLst/>
                          <a:latin typeface="Calibri"/>
                        </a:rPr>
                        <a:t>Flowcell</a:t>
                      </a:r>
                      <a:r>
                        <a:rPr lang="en-US" sz="2400" b="0" i="0" u="none" strike="noStrike" dirty="0">
                          <a:solidFill>
                            <a:srgbClr val="22FF0F"/>
                          </a:solidFill>
                          <a:effectLst/>
                          <a:latin typeface="Calibri"/>
                        </a:rPr>
                        <a:t> ID</a:t>
                      </a:r>
                    </a:p>
                  </a:txBody>
                  <a:tcPr marL="7350" marR="7350" marT="7350" marB="0" anchor="b">
                    <a:lnL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8071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>
                          <a:solidFill>
                            <a:srgbClr val="22FF0F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350" marR="7350" marT="7350" marB="0" anchor="b">
                    <a:lnL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 err="1">
                          <a:solidFill>
                            <a:srgbClr val="22FF0F"/>
                          </a:solidFill>
                          <a:effectLst/>
                          <a:latin typeface="Calibri"/>
                        </a:rPr>
                        <a:t>Flowcell</a:t>
                      </a:r>
                      <a:r>
                        <a:rPr lang="en-US" sz="2400" b="0" i="0" u="none" strike="noStrike" dirty="0">
                          <a:solidFill>
                            <a:srgbClr val="22FF0F"/>
                          </a:solidFill>
                          <a:effectLst/>
                          <a:latin typeface="Calibri"/>
                        </a:rPr>
                        <a:t> Lane</a:t>
                      </a:r>
                    </a:p>
                  </a:txBody>
                  <a:tcPr marL="7350" marR="7350" marT="7350" marB="0" anchor="b">
                    <a:lnL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8071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>
                          <a:solidFill>
                            <a:srgbClr val="22FF0F"/>
                          </a:solidFill>
                          <a:effectLst/>
                          <a:latin typeface="Calibri"/>
                        </a:rPr>
                        <a:t>12814</a:t>
                      </a:r>
                    </a:p>
                  </a:txBody>
                  <a:tcPr marL="7350" marR="7350" marT="7350" marB="0" anchor="b">
                    <a:lnL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>
                          <a:solidFill>
                            <a:srgbClr val="22FF0F"/>
                          </a:solidFill>
                          <a:effectLst/>
                          <a:latin typeface="Calibri"/>
                        </a:rPr>
                        <a:t>X</a:t>
                      </a:r>
                      <a:r>
                        <a:rPr lang="en-US" sz="2400" b="0" i="0" u="none" strike="noStrike" baseline="0" dirty="0">
                          <a:solidFill>
                            <a:srgbClr val="22FF0F"/>
                          </a:solidFill>
                          <a:effectLst/>
                          <a:latin typeface="Calibri"/>
                        </a:rPr>
                        <a:t> coordinate of the cluster</a:t>
                      </a:r>
                      <a:endParaRPr lang="en-US" sz="2400" b="0" i="0" u="none" strike="noStrike" dirty="0">
                        <a:solidFill>
                          <a:srgbClr val="22FF0F"/>
                        </a:solidFill>
                        <a:effectLst/>
                        <a:latin typeface="Calibri"/>
                      </a:endParaRPr>
                    </a:p>
                  </a:txBody>
                  <a:tcPr marL="7350" marR="7350" marT="7350" marB="0" anchor="b">
                    <a:lnL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28071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>
                          <a:solidFill>
                            <a:srgbClr val="22FF0F"/>
                          </a:solidFill>
                          <a:effectLst/>
                          <a:latin typeface="Calibri"/>
                        </a:rPr>
                        <a:t>984</a:t>
                      </a:r>
                    </a:p>
                  </a:txBody>
                  <a:tcPr marL="7350" marR="7350" marT="7350" marB="0" anchor="b">
                    <a:lnL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>
                          <a:solidFill>
                            <a:srgbClr val="22FF0F"/>
                          </a:solidFill>
                          <a:effectLst/>
                          <a:latin typeface="Calibri"/>
                        </a:rPr>
                        <a:t>Y coordinate of the cluster</a:t>
                      </a:r>
                    </a:p>
                  </a:txBody>
                  <a:tcPr marL="7350" marR="7350" marT="7350" marB="0" anchor="b">
                    <a:lnL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28071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>
                          <a:solidFill>
                            <a:srgbClr val="22FF0F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350" marR="7350" marT="7350" marB="0" anchor="b">
                    <a:lnL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>
                          <a:solidFill>
                            <a:srgbClr val="22FF0F"/>
                          </a:solidFill>
                          <a:effectLst/>
                          <a:latin typeface="Calibri"/>
                        </a:rPr>
                        <a:t>Member of a pair, 1 or 2</a:t>
                      </a:r>
                    </a:p>
                  </a:txBody>
                  <a:tcPr marL="7350" marR="7350" marT="7350" marB="0" anchor="b">
                    <a:lnL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32636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>
                          <a:solidFill>
                            <a:srgbClr val="22FF0F"/>
                          </a:solidFill>
                          <a:effectLst/>
                          <a:latin typeface="Calibri"/>
                        </a:rPr>
                        <a:t>N</a:t>
                      </a:r>
                    </a:p>
                  </a:txBody>
                  <a:tcPr marL="7350" marR="7350" marT="7350" marB="0" anchor="b">
                    <a:lnL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>
                          <a:solidFill>
                            <a:srgbClr val="22FF0F"/>
                          </a:solidFill>
                          <a:effectLst/>
                          <a:latin typeface="Calibri"/>
                        </a:rPr>
                        <a:t>Y</a:t>
                      </a:r>
                      <a:r>
                        <a:rPr lang="en-US" sz="2400" b="0" i="0" u="none" strike="noStrike" baseline="0" dirty="0">
                          <a:solidFill>
                            <a:srgbClr val="22FF0F"/>
                          </a:solidFill>
                          <a:effectLst/>
                          <a:latin typeface="Calibri"/>
                        </a:rPr>
                        <a:t> - Fails read filter</a:t>
                      </a:r>
                    </a:p>
                    <a:p>
                      <a:pPr algn="l" fontAlgn="b"/>
                      <a:r>
                        <a:rPr lang="en-US" sz="2400" b="0" i="0" u="none" strike="noStrike" baseline="0" dirty="0">
                          <a:solidFill>
                            <a:srgbClr val="22FF0F"/>
                          </a:solidFill>
                          <a:effectLst/>
                          <a:latin typeface="Calibri"/>
                        </a:rPr>
                        <a:t>N - Does not fail read filter</a:t>
                      </a:r>
                      <a:endParaRPr lang="en-US" sz="2400" b="0" i="0" u="none" strike="noStrike" dirty="0">
                        <a:solidFill>
                          <a:srgbClr val="22FF0F"/>
                        </a:solidFill>
                        <a:effectLst/>
                        <a:latin typeface="Calibri"/>
                      </a:endParaRPr>
                    </a:p>
                  </a:txBody>
                  <a:tcPr marL="7350" marR="7350" marT="7350" marB="0" anchor="b">
                    <a:lnL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28071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>
                          <a:solidFill>
                            <a:srgbClr val="22FF0F"/>
                          </a:solidFill>
                          <a:effectLst/>
                          <a:latin typeface="Calibri"/>
                        </a:rPr>
                        <a:t>ACAGTG</a:t>
                      </a:r>
                    </a:p>
                  </a:txBody>
                  <a:tcPr marL="7350" marR="7350" marT="7350" marB="0" anchor="b">
                    <a:lnL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>
                          <a:solidFill>
                            <a:srgbClr val="22FF0F"/>
                          </a:solidFill>
                          <a:effectLst/>
                          <a:latin typeface="Calibri"/>
                        </a:rPr>
                        <a:t>index sequence</a:t>
                      </a:r>
                    </a:p>
                  </a:txBody>
                  <a:tcPr marL="7350" marR="7350" marT="7350" marB="0" anchor="b">
                    <a:lnL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s-I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B@G 2018</a:t>
            </a:r>
            <a:endParaRPr lang="en-US" sz="2000" dirty="0">
              <a:solidFill>
                <a:srgbClr val="87FF23"/>
              </a:solidFill>
              <a:latin typeface="Avenir Next Condensed Regular"/>
              <a:cs typeface="Avenir Next Condensed Regular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" b="24841"/>
          <a:stretch/>
        </p:blipFill>
        <p:spPr>
          <a:xfrm>
            <a:off x="10995202" y="717782"/>
            <a:ext cx="1084735" cy="4596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4506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tsunami of data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308" y="1051002"/>
            <a:ext cx="8766464" cy="534979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" b="91675"/>
          <a:stretch/>
        </p:blipFill>
        <p:spPr>
          <a:xfrm>
            <a:off x="10995202" y="717785"/>
            <a:ext cx="1084735" cy="508850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s-I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B@G 2018</a:t>
            </a:r>
            <a:endParaRPr lang="en-US" sz="2000" dirty="0">
              <a:solidFill>
                <a:srgbClr val="87FF23"/>
              </a:solidFill>
              <a:latin typeface="Avenir Next Condensed Regular"/>
              <a:cs typeface="Avenir Next Condensed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420511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Demultiplexing</a:t>
            </a:r>
            <a:r>
              <a:rPr lang="en-US" dirty="0"/>
              <a:t> files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process of separating reads by barcode</a:t>
            </a:r>
          </a:p>
          <a:p>
            <a:r>
              <a:rPr lang="en-US" dirty="0"/>
              <a:t>There are two type of barcodes</a:t>
            </a:r>
          </a:p>
          <a:p>
            <a:pPr lvl="1"/>
            <a:r>
              <a:rPr lang="en-US" dirty="0"/>
              <a:t>Illumina indices</a:t>
            </a:r>
          </a:p>
          <a:p>
            <a:pPr lvl="2"/>
            <a:r>
              <a:rPr lang="en-US" dirty="0"/>
              <a:t>Read in a separate sequencing reaction</a:t>
            </a:r>
          </a:p>
          <a:p>
            <a:pPr lvl="2"/>
            <a:r>
              <a:rPr lang="en-US" dirty="0"/>
              <a:t>Not part of the actual sequence</a:t>
            </a:r>
          </a:p>
          <a:p>
            <a:pPr lvl="2"/>
            <a:r>
              <a:rPr lang="en-US" dirty="0"/>
              <a:t>Demultiplexed by the sequencing facility</a:t>
            </a:r>
          </a:p>
          <a:p>
            <a:pPr lvl="1"/>
            <a:r>
              <a:rPr lang="en-US" dirty="0"/>
              <a:t>Inline barcodes</a:t>
            </a:r>
          </a:p>
          <a:p>
            <a:pPr lvl="2"/>
            <a:r>
              <a:rPr lang="en-US" dirty="0"/>
              <a:t>Part of the actual sequence</a:t>
            </a:r>
          </a:p>
          <a:p>
            <a:pPr lvl="2"/>
            <a:r>
              <a:rPr lang="en-US" dirty="0"/>
              <a:t>Must be demultiplexed with software</a:t>
            </a:r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s-I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B@G 2018</a:t>
            </a:r>
            <a:endParaRPr lang="en-US" sz="2000" dirty="0">
              <a:solidFill>
                <a:srgbClr val="87FF23"/>
              </a:solidFill>
              <a:latin typeface="Avenir Next Condensed Regular"/>
              <a:cs typeface="Avenir Next Condensed Regular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" b="15455"/>
          <a:stretch/>
        </p:blipFill>
        <p:spPr>
          <a:xfrm>
            <a:off x="10995202" y="717782"/>
            <a:ext cx="1084735" cy="5170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7687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Demultiplexing</a:t>
            </a:r>
            <a:r>
              <a:rPr lang="en-US" dirty="0"/>
              <a:t> with software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 recommend </a:t>
            </a:r>
            <a:r>
              <a:rPr lang="en-US" dirty="0" err="1"/>
              <a:t>process_radtags</a:t>
            </a:r>
            <a:r>
              <a:rPr lang="en-US" dirty="0"/>
              <a:t> from STACKS</a:t>
            </a:r>
          </a:p>
          <a:p>
            <a:pPr lvl="1"/>
            <a:r>
              <a:rPr lang="en-US" dirty="0"/>
              <a:t>Requires a text file list of barcodes</a:t>
            </a:r>
          </a:p>
          <a:p>
            <a:pPr lvl="1"/>
            <a:r>
              <a:rPr lang="en-US" dirty="0"/>
              <a:t>Can be used to quality filter data, but it is rather restrictive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 err="1"/>
              <a:t>barcodes.list</a:t>
            </a:r>
            <a:r>
              <a:rPr lang="en-US" dirty="0"/>
              <a:t> is a simple text file with a list of barcodes used in the data, one per line</a:t>
            </a:r>
          </a:p>
          <a:p>
            <a:pPr lvl="1"/>
            <a:r>
              <a:rPr lang="en-US" dirty="0"/>
              <a:t>The –o parameter sets a directory for newly created files</a:t>
            </a:r>
          </a:p>
          <a:p>
            <a:pPr lvl="1"/>
            <a:r>
              <a:rPr lang="en-US" dirty="0"/>
              <a:t>See http://</a:t>
            </a:r>
            <a:r>
              <a:rPr lang="en-US" dirty="0" err="1"/>
              <a:t>creskolab.uoregon.edu</a:t>
            </a:r>
            <a:r>
              <a:rPr lang="en-US" dirty="0"/>
              <a:t>/stacks for more filtering options</a:t>
            </a:r>
          </a:p>
        </p:txBody>
      </p:sp>
      <p:sp>
        <p:nvSpPr>
          <p:cNvPr id="4" name="Content Placeholder 6"/>
          <p:cNvSpPr txBox="1">
            <a:spLocks/>
          </p:cNvSpPr>
          <p:nvPr/>
        </p:nvSpPr>
        <p:spPr>
          <a:xfrm>
            <a:off x="1464648" y="2392880"/>
            <a:ext cx="9075600" cy="27593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None/>
            </a:pPr>
            <a:r>
              <a:rPr lang="en-US" sz="2200" dirty="0">
                <a:solidFill>
                  <a:srgbClr val="22FF0F"/>
                </a:solidFill>
              </a:rPr>
              <a:t>&gt;</a:t>
            </a:r>
            <a:r>
              <a:rPr lang="en-US" sz="2200" dirty="0" err="1">
                <a:solidFill>
                  <a:srgbClr val="22FF0F"/>
                </a:solidFill>
              </a:rPr>
              <a:t>process_radtags</a:t>
            </a:r>
            <a:r>
              <a:rPr lang="en-US" sz="2200" dirty="0">
                <a:solidFill>
                  <a:srgbClr val="22FF0F"/>
                </a:solidFill>
              </a:rPr>
              <a:t> -1 Raw_R1.fastq -2 Raw_R2.fastq –b </a:t>
            </a:r>
            <a:r>
              <a:rPr lang="en-US" sz="2200" dirty="0" err="1">
                <a:solidFill>
                  <a:srgbClr val="22FF0F"/>
                </a:solidFill>
              </a:rPr>
              <a:t>barcodes.list</a:t>
            </a:r>
            <a:r>
              <a:rPr lang="en-US" sz="2200" dirty="0">
                <a:solidFill>
                  <a:srgbClr val="22FF0F"/>
                </a:solidFill>
              </a:rPr>
              <a:t> –o ./</a:t>
            </a:r>
            <a:endParaRPr lang="en-US" sz="2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s-I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B@G 2018</a:t>
            </a:r>
            <a:endParaRPr lang="en-US" sz="2000" dirty="0">
              <a:solidFill>
                <a:srgbClr val="87FF23"/>
              </a:solidFill>
              <a:latin typeface="Avenir Next Condensed Regular"/>
              <a:cs typeface="Avenir Next Condensed Regular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" b="15455"/>
          <a:stretch/>
        </p:blipFill>
        <p:spPr>
          <a:xfrm>
            <a:off x="10995202" y="717782"/>
            <a:ext cx="1084735" cy="5170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275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Renaming files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demultiplexed files will be named by the barcode sequence.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You can use a simple BASH script to rename them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Content Placeholder 6"/>
          <p:cNvSpPr txBox="1">
            <a:spLocks/>
          </p:cNvSpPr>
          <p:nvPr/>
        </p:nvSpPr>
        <p:spPr>
          <a:xfrm>
            <a:off x="1009694" y="2011383"/>
            <a:ext cx="9075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None/>
            </a:pPr>
            <a:r>
              <a:rPr lang="en-US" sz="2400" dirty="0">
                <a:solidFill>
                  <a:srgbClr val="22FF0F"/>
                </a:solidFill>
              </a:rPr>
              <a:t>sample_GATTG.R1.fastq sample_GATTG.R2.fastq</a:t>
            </a:r>
          </a:p>
          <a:p>
            <a:pPr marL="114300" indent="0" algn="ctr">
              <a:buNone/>
            </a:pPr>
            <a:r>
              <a:rPr lang="en-US" sz="2400" dirty="0">
                <a:solidFill>
                  <a:srgbClr val="22FF0F"/>
                </a:solidFill>
              </a:rPr>
              <a:t>sample_GAACG.R1.fastq sample_GAACG.R2.fastq</a:t>
            </a:r>
          </a:p>
          <a:p>
            <a:pPr marL="114300" indent="0" algn="ctr">
              <a:buNone/>
            </a:pPr>
            <a:r>
              <a:rPr lang="en-US" sz="2400" dirty="0">
                <a:solidFill>
                  <a:srgbClr val="22FF0F"/>
                </a:solidFill>
              </a:rPr>
              <a:t>sample_TAGCT.R1.fastq sample_TAGCT.R2.fastq</a:t>
            </a:r>
            <a:endParaRPr lang="en-US" sz="2400" dirty="0"/>
          </a:p>
          <a:p>
            <a:pPr marL="114300" indent="0" algn="ctr">
              <a:buNone/>
            </a:pPr>
            <a:endParaRPr lang="en-US" sz="2400" dirty="0"/>
          </a:p>
          <a:p>
            <a:pPr marL="114300" indent="0" algn="ctr">
              <a:buNone/>
            </a:pP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s-I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B@G 2018</a:t>
            </a:r>
            <a:endParaRPr lang="en-US" sz="2000" dirty="0">
              <a:solidFill>
                <a:srgbClr val="87FF23"/>
              </a:solidFill>
              <a:latin typeface="Avenir Next Condensed Regular"/>
              <a:cs typeface="Avenir Next Condensed Regular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" b="9622"/>
          <a:stretch/>
        </p:blipFill>
        <p:spPr>
          <a:xfrm>
            <a:off x="10995202" y="717781"/>
            <a:ext cx="1084735" cy="5526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3970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renaming script</a:t>
            </a:r>
          </a:p>
        </p:txBody>
      </p:sp>
      <p:sp>
        <p:nvSpPr>
          <p:cNvPr id="4" name="Rectangle 3"/>
          <p:cNvSpPr/>
          <p:nvPr/>
        </p:nvSpPr>
        <p:spPr>
          <a:xfrm>
            <a:off x="1524001" y="671690"/>
            <a:ext cx="5738091" cy="6186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1E70D"/>
                </a:solidFill>
              </a:rPr>
              <a:t>#!/bin/bash</a:t>
            </a:r>
          </a:p>
          <a:p>
            <a:endParaRPr lang="en-US" dirty="0">
              <a:solidFill>
                <a:srgbClr val="21E70D"/>
              </a:solidFill>
            </a:endParaRPr>
          </a:p>
          <a:p>
            <a:r>
              <a:rPr lang="en-US" dirty="0">
                <a:solidFill>
                  <a:srgbClr val="21E70D"/>
                </a:solidFill>
              </a:rPr>
              <a:t>if [ -z "$1" ]</a:t>
            </a:r>
          </a:p>
          <a:p>
            <a:r>
              <a:rPr lang="en-US" dirty="0">
                <a:solidFill>
                  <a:srgbClr val="21E70D"/>
                </a:solidFill>
              </a:rPr>
              <a:t>then</a:t>
            </a:r>
          </a:p>
          <a:p>
            <a:r>
              <a:rPr lang="en-US" dirty="0">
                <a:solidFill>
                  <a:srgbClr val="21E70D"/>
                </a:solidFill>
              </a:rPr>
              <a:t>echo "No file with barcodes and sample names specified."</a:t>
            </a:r>
          </a:p>
          <a:p>
            <a:r>
              <a:rPr lang="en-US" dirty="0">
                <a:solidFill>
                  <a:srgbClr val="21E70D"/>
                </a:solidFill>
              </a:rPr>
              <a:t>echo "Correct usage: </a:t>
            </a:r>
            <a:r>
              <a:rPr lang="en-US" dirty="0" err="1">
                <a:solidFill>
                  <a:srgbClr val="21E70D"/>
                </a:solidFill>
              </a:rPr>
              <a:t>rename_script.sh</a:t>
            </a:r>
            <a:r>
              <a:rPr lang="en-US" dirty="0">
                <a:solidFill>
                  <a:srgbClr val="21E70D"/>
                </a:solidFill>
              </a:rPr>
              <a:t> </a:t>
            </a:r>
            <a:r>
              <a:rPr lang="en-US" dirty="0" err="1">
                <a:solidFill>
                  <a:srgbClr val="21E70D"/>
                </a:solidFill>
              </a:rPr>
              <a:t>barcodefile</a:t>
            </a:r>
            <a:r>
              <a:rPr lang="en-US" dirty="0">
                <a:solidFill>
                  <a:srgbClr val="21E70D"/>
                </a:solidFill>
              </a:rPr>
              <a:t>"</a:t>
            </a:r>
          </a:p>
          <a:p>
            <a:r>
              <a:rPr lang="en-US" dirty="0">
                <a:solidFill>
                  <a:srgbClr val="21E70D"/>
                </a:solidFill>
              </a:rPr>
              <a:t>exit 1</a:t>
            </a:r>
          </a:p>
          <a:p>
            <a:r>
              <a:rPr lang="en-US" dirty="0">
                <a:solidFill>
                  <a:srgbClr val="21E70D"/>
                </a:solidFill>
              </a:rPr>
              <a:t>else</a:t>
            </a:r>
          </a:p>
          <a:p>
            <a:r>
              <a:rPr lang="ro-RO" dirty="0">
                <a:solidFill>
                  <a:srgbClr val="21E70D"/>
                </a:solidFill>
              </a:rPr>
              <a:t>NAMES=( `cut -f1  $1 `)</a:t>
            </a:r>
          </a:p>
          <a:p>
            <a:r>
              <a:rPr lang="ro-RO" dirty="0">
                <a:solidFill>
                  <a:srgbClr val="21E70D"/>
                </a:solidFill>
              </a:rPr>
              <a:t>BARCODES=( `cut -f2 $1 `)</a:t>
            </a:r>
          </a:p>
          <a:p>
            <a:r>
              <a:rPr lang="pl-PL" dirty="0">
                <a:solidFill>
                  <a:srgbClr val="21E70D"/>
                </a:solidFill>
              </a:rPr>
              <a:t>LEN=( `</a:t>
            </a:r>
            <a:r>
              <a:rPr lang="pl-PL" dirty="0" err="1">
                <a:solidFill>
                  <a:srgbClr val="21E70D"/>
                </a:solidFill>
              </a:rPr>
              <a:t>wc</a:t>
            </a:r>
            <a:r>
              <a:rPr lang="pl-PL" dirty="0">
                <a:solidFill>
                  <a:srgbClr val="21E70D"/>
                </a:solidFill>
              </a:rPr>
              <a:t> -l $1 `)</a:t>
            </a:r>
          </a:p>
          <a:p>
            <a:r>
              <a:rPr lang="pl-PL" dirty="0">
                <a:solidFill>
                  <a:srgbClr val="21E70D"/>
                </a:solidFill>
              </a:rPr>
              <a:t>LEN=$(($LEN - 1))</a:t>
            </a:r>
          </a:p>
          <a:p>
            <a:endParaRPr lang="pl-PL" dirty="0">
              <a:solidFill>
                <a:srgbClr val="21E70D"/>
              </a:solidFill>
            </a:endParaRPr>
          </a:p>
          <a:p>
            <a:r>
              <a:rPr lang="pl-PL" dirty="0">
                <a:solidFill>
                  <a:srgbClr val="21E70D"/>
                </a:solidFill>
              </a:rPr>
              <a:t>echo ${NAMES[0]}</a:t>
            </a:r>
          </a:p>
          <a:p>
            <a:r>
              <a:rPr lang="pl-PL" dirty="0">
                <a:solidFill>
                  <a:srgbClr val="21E70D"/>
                </a:solidFill>
              </a:rPr>
              <a:t>echo ${BARCODES[0]}</a:t>
            </a:r>
          </a:p>
          <a:p>
            <a:endParaRPr lang="pl-PL" dirty="0">
              <a:solidFill>
                <a:srgbClr val="21E70D"/>
              </a:solidFill>
            </a:endParaRPr>
          </a:p>
          <a:p>
            <a:r>
              <a:rPr lang="da-DK" dirty="0">
                <a:solidFill>
                  <a:srgbClr val="21E70D"/>
                </a:solidFill>
              </a:rPr>
              <a:t>for ((i = 0; i &lt;= $LEN; i++));</a:t>
            </a:r>
          </a:p>
          <a:p>
            <a:r>
              <a:rPr lang="da-DK" dirty="0">
                <a:solidFill>
                  <a:srgbClr val="21E70D"/>
                </a:solidFill>
              </a:rPr>
              <a:t>do</a:t>
            </a:r>
          </a:p>
          <a:p>
            <a:r>
              <a:rPr lang="da-DK" dirty="0" err="1">
                <a:solidFill>
                  <a:srgbClr val="21E70D"/>
                </a:solidFill>
              </a:rPr>
              <a:t>mv</a:t>
            </a:r>
            <a:r>
              <a:rPr lang="da-DK" dirty="0">
                <a:solidFill>
                  <a:srgbClr val="21E70D"/>
                </a:solidFill>
              </a:rPr>
              <a:t> sample_${BARCODES[$i]}.1.fq ${NAMES[$i]}.</a:t>
            </a:r>
            <a:r>
              <a:rPr lang="da-DK" dirty="0" err="1">
                <a:solidFill>
                  <a:srgbClr val="21E70D"/>
                </a:solidFill>
              </a:rPr>
              <a:t>F.fq</a:t>
            </a:r>
            <a:endParaRPr lang="da-DK" dirty="0">
              <a:solidFill>
                <a:srgbClr val="21E70D"/>
              </a:solidFill>
            </a:endParaRPr>
          </a:p>
          <a:p>
            <a:r>
              <a:rPr lang="da-DK" dirty="0" err="1">
                <a:solidFill>
                  <a:srgbClr val="21E70D"/>
                </a:solidFill>
              </a:rPr>
              <a:t>mv</a:t>
            </a:r>
            <a:r>
              <a:rPr lang="da-DK" dirty="0">
                <a:solidFill>
                  <a:srgbClr val="21E70D"/>
                </a:solidFill>
              </a:rPr>
              <a:t> sample_${BARCODES[$i]}.2.fq ${NAMES[$i]}.</a:t>
            </a:r>
            <a:r>
              <a:rPr lang="da-DK" dirty="0" err="1">
                <a:solidFill>
                  <a:srgbClr val="21E70D"/>
                </a:solidFill>
              </a:rPr>
              <a:t>R.fq</a:t>
            </a:r>
            <a:endParaRPr lang="da-DK" dirty="0">
              <a:solidFill>
                <a:srgbClr val="21E70D"/>
              </a:solidFill>
            </a:endParaRPr>
          </a:p>
          <a:p>
            <a:r>
              <a:rPr lang="da-DK" dirty="0">
                <a:solidFill>
                  <a:srgbClr val="21E70D"/>
                </a:solidFill>
              </a:rPr>
              <a:t>done</a:t>
            </a:r>
          </a:p>
          <a:p>
            <a:r>
              <a:rPr lang="da-DK" dirty="0" err="1">
                <a:solidFill>
                  <a:srgbClr val="21E70D"/>
                </a:solidFill>
              </a:rPr>
              <a:t>fi</a:t>
            </a:r>
            <a:endParaRPr lang="en-US" dirty="0">
              <a:solidFill>
                <a:srgbClr val="21E70D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100455" y="2378384"/>
            <a:ext cx="3463636" cy="378565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This simple script requires one text file listing the names of the samples and the barcodes</a:t>
            </a:r>
          </a:p>
          <a:p>
            <a:pPr marL="285750" indent="-285750">
              <a:buFont typeface="Arial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algn="ctr"/>
            <a:r>
              <a:rPr lang="en-US" sz="2400" dirty="0">
                <a:solidFill>
                  <a:srgbClr val="FFFFFF"/>
                </a:solidFill>
              </a:rPr>
              <a:t>Ind_001	GATCG</a:t>
            </a:r>
          </a:p>
          <a:p>
            <a:pPr algn="ctr"/>
            <a:r>
              <a:rPr lang="en-US" sz="2400" dirty="0">
                <a:solidFill>
                  <a:srgbClr val="FFFFFF"/>
                </a:solidFill>
              </a:rPr>
              <a:t>Ind_002	TACGG</a:t>
            </a:r>
          </a:p>
          <a:p>
            <a:pPr algn="ctr"/>
            <a:r>
              <a:rPr lang="en-US" sz="2400" dirty="0">
                <a:solidFill>
                  <a:srgbClr val="FFFFFF"/>
                </a:solidFill>
              </a:rPr>
              <a:t>Ind_003	CCATTT</a:t>
            </a:r>
          </a:p>
          <a:p>
            <a:endParaRPr lang="en-US" sz="2400" dirty="0">
              <a:solidFill>
                <a:srgbClr val="21E70D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s-I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B@G 2018</a:t>
            </a:r>
            <a:endParaRPr lang="en-US" sz="2000" dirty="0">
              <a:solidFill>
                <a:srgbClr val="87FF23"/>
              </a:solidFill>
              <a:latin typeface="Avenir Next Condensed Regular"/>
              <a:cs typeface="Avenir Next Condensed Regular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" b="9622"/>
          <a:stretch/>
        </p:blipFill>
        <p:spPr>
          <a:xfrm>
            <a:off x="10995202" y="717781"/>
            <a:ext cx="1084735" cy="5526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369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Understand the basics of FASTQ</a:t>
            </a:r>
          </a:p>
          <a:p>
            <a:endParaRPr lang="en-US" dirty="0"/>
          </a:p>
          <a:p>
            <a:r>
              <a:rPr lang="en-US" dirty="0"/>
              <a:t>Understand how to </a:t>
            </a:r>
            <a:r>
              <a:rPr lang="en-US" dirty="0" err="1"/>
              <a:t>demultiplex</a:t>
            </a:r>
            <a:r>
              <a:rPr lang="en-US" dirty="0"/>
              <a:t> reads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Analysis ready!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0492" y="727370"/>
            <a:ext cx="3648745" cy="598154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s-I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B@G 2018</a:t>
            </a:r>
            <a:endParaRPr lang="en-US" sz="2000" dirty="0">
              <a:solidFill>
                <a:srgbClr val="87FF23"/>
              </a:solidFill>
              <a:latin typeface="Avenir Next Condensed Regular"/>
              <a:cs typeface="Avenir Next Condensed Regular"/>
            </a:endParaRPr>
          </a:p>
        </p:txBody>
      </p:sp>
      <p:sp>
        <p:nvSpPr>
          <p:cNvPr id="13" name="Title 3"/>
          <p:cNvSpPr txBox="1">
            <a:spLocks/>
          </p:cNvSpPr>
          <p:nvPr/>
        </p:nvSpPr>
        <p:spPr>
          <a:xfrm>
            <a:off x="540490" y="4170832"/>
            <a:ext cx="5594776" cy="1143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i="1" dirty="0">
                <a:solidFill>
                  <a:schemeClr val="accent4"/>
                </a:solidFill>
              </a:rPr>
              <a:t>Remember, all I'm offering is the truth – nothing more</a:t>
            </a:r>
            <a:endParaRPr lang="en-US" sz="2800" dirty="0">
              <a:solidFill>
                <a:schemeClr val="accent4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" b="48"/>
          <a:stretch/>
        </p:blipFill>
        <p:spPr>
          <a:xfrm>
            <a:off x="10995202" y="717781"/>
            <a:ext cx="1084735" cy="6112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889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familiar with FASTQ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" b="87481"/>
          <a:stretch/>
        </p:blipFill>
        <p:spPr>
          <a:xfrm>
            <a:off x="10995202" y="717784"/>
            <a:ext cx="1084735" cy="765328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s-I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B@G 2018</a:t>
            </a:r>
            <a:endParaRPr lang="en-US" sz="2000" dirty="0">
              <a:solidFill>
                <a:srgbClr val="87FF23"/>
              </a:solidFill>
              <a:latin typeface="Avenir Next Condensed Regular"/>
              <a:cs typeface="Avenir Next Condensed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5999848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familiar with FASTQ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93964" y="791840"/>
            <a:ext cx="10638882" cy="572749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400" dirty="0"/>
              <a:t>@HWUSI-EAS1877:1234:07-30-12_Puritz2:1:1:12814:984 1:N:0:ACAGTG</a:t>
            </a:r>
          </a:p>
          <a:p>
            <a:pPr marL="0" indent="0">
              <a:buNone/>
            </a:pPr>
            <a:r>
              <a:rPr lang="en-US" sz="1400" dirty="0"/>
              <a:t>ACTTTTGACCGGACTTGTGATAGACTTCCGATGGACTCGNCTACTTATTCAGGAAATCATTGAGGTTTCATCCGGTAACAGTTGCATTTCTCCTAT</a:t>
            </a:r>
          </a:p>
          <a:p>
            <a:pPr marL="0" indent="0">
              <a:buNone/>
            </a:pPr>
            <a:r>
              <a:rPr lang="en-US" sz="1400" dirty="0"/>
              <a:t>+</a:t>
            </a:r>
          </a:p>
          <a:p>
            <a:pPr marL="0" indent="0">
              <a:buNone/>
            </a:pPr>
            <a:r>
              <a:rPr lang="en-US" sz="1400" dirty="0"/>
              <a:t>99999@CC@@CC@CCCC@@@C@CC@CCCCCC@@@@7777#58454C@@CC@@@@@@@@@@@@@@@@@@@@@C@@@@@@@CC@@C@C@C@@@@@@@C</a:t>
            </a:r>
          </a:p>
          <a:p>
            <a:pPr marL="0" indent="0">
              <a:buNone/>
            </a:pPr>
            <a:r>
              <a:rPr lang="en-US" sz="1400" dirty="0"/>
              <a:t>@HWUSI-EAS1877:1234:07-30-12_Puritz2:1:1:13449:983 1:N:0:ACAGTG</a:t>
            </a:r>
          </a:p>
          <a:p>
            <a:pPr marL="0" indent="0">
              <a:buNone/>
            </a:pPr>
            <a:r>
              <a:rPr lang="en-US" sz="1400" dirty="0"/>
              <a:t>GCCAAAACTCCACAAGTAGGGGTGGATTTTGATGGAGTTNGGAAGGTTAGGGTTATTTTTTTCCTATCTTGGAGTTTCCTCTACG</a:t>
            </a:r>
          </a:p>
          <a:p>
            <a:pPr marL="0" indent="0">
              <a:buNone/>
            </a:pPr>
            <a:r>
              <a:rPr lang="en-US" sz="1400" dirty="0"/>
              <a:t>+</a:t>
            </a:r>
          </a:p>
          <a:p>
            <a:pPr marL="0" indent="0">
              <a:buNone/>
            </a:pPr>
            <a:r>
              <a:rPr lang="en-US" sz="1400" dirty="0"/>
              <a:t>66666@C@@C@@@C@@@@@@:::222@@@@&lt;&lt;&lt;&lt;&lt;*%)*#-----8886899997&lt;&lt;222222@@@@@@@@@8@@@@@@@:@@@@</a:t>
            </a:r>
          </a:p>
          <a:p>
            <a:pPr marL="0" indent="0">
              <a:buNone/>
            </a:pPr>
            <a:r>
              <a:rPr lang="en-US" sz="1400" dirty="0"/>
              <a:t>@HWUSI-EAS1877:1234:07-30-12_Puritz2:1:1:15644:982 1:N:0:ACAGTG</a:t>
            </a:r>
          </a:p>
          <a:p>
            <a:pPr marL="0" indent="0">
              <a:buNone/>
            </a:pPr>
            <a:r>
              <a:rPr lang="en-US" sz="1400" dirty="0"/>
              <a:t>TACCAGTGCATTTGGTTGACGCACACTTGAGATGNCCAACTCTCCCGACGAAGTAAATTGTTGGAGGACTAGATTCTTGATCA</a:t>
            </a:r>
          </a:p>
          <a:p>
            <a:pPr marL="0" indent="0">
              <a:buNone/>
            </a:pPr>
            <a:r>
              <a:rPr lang="en-US" sz="1400" dirty="0"/>
              <a:t>+</a:t>
            </a:r>
          </a:p>
          <a:p>
            <a:pPr marL="0" indent="0">
              <a:buNone/>
            </a:pPr>
            <a:r>
              <a:rPr lang="en-US" sz="1400" dirty="0"/>
              <a:t>CCC@CC@@@@&lt;&lt;:&lt;&lt;@@@@@@@C@@@C@@@3354#22322@@@@@&lt;&lt;8&lt;&lt;@@@@@::::::::&lt;7:&lt;&lt;::@@@@8:6:::@@@</a:t>
            </a:r>
          </a:p>
          <a:p>
            <a:pPr marL="0" indent="0">
              <a:buNone/>
            </a:pPr>
            <a:r>
              <a:rPr lang="en-US" sz="1400" dirty="0"/>
              <a:t>@HWUSI-EAS1877:1234:07-30-12_Puritz2:1:1:16185:982 1:N:0:ACAGTG</a:t>
            </a:r>
          </a:p>
          <a:p>
            <a:pPr marL="0" indent="0">
              <a:buNone/>
            </a:pPr>
            <a:r>
              <a:rPr lang="en-US" sz="1400" dirty="0"/>
              <a:t>GGCCAACAAGTCGGCAAAAGGACAGGTCTTGAAACCCAGNACTTGCGGAGAAAATGTAAGATATAGCGCATCAATTCCAGTATTGTACCCCTATGT</a:t>
            </a:r>
          </a:p>
          <a:p>
            <a:pPr marL="0" indent="0">
              <a:buNone/>
            </a:pPr>
            <a:r>
              <a:rPr lang="en-US" sz="1400" dirty="0"/>
              <a:t>+</a:t>
            </a:r>
          </a:p>
          <a:p>
            <a:pPr marL="0" indent="0">
              <a:buNone/>
            </a:pPr>
            <a:r>
              <a:rPr lang="en-US" sz="1400" dirty="0"/>
              <a:t>77777@C@@C@@C@@@@C@C@@CC@@@@C@@@@@@4555#77777@@@@@@@722@C@CC8888844444@@@:@:&lt;&lt;&lt;::&lt;&lt;&lt;:@@8:@@@@@4&lt;</a:t>
            </a:r>
          </a:p>
          <a:p>
            <a:pPr marL="0" indent="0">
              <a:buNone/>
            </a:pPr>
            <a:endParaRPr lang="en-US" sz="1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" b="82922"/>
          <a:stretch/>
        </p:blipFill>
        <p:spPr>
          <a:xfrm>
            <a:off x="10995202" y="717784"/>
            <a:ext cx="1084735" cy="1044109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s-I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B@G 2018</a:t>
            </a:r>
            <a:endParaRPr lang="en-US" sz="2000" dirty="0">
              <a:solidFill>
                <a:srgbClr val="87FF23"/>
              </a:solidFill>
              <a:latin typeface="Avenir Next Condensed Regular"/>
              <a:cs typeface="Avenir Next Condensed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559697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familiar with FASTQ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163770" y="1223803"/>
            <a:ext cx="9144000" cy="604981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22FF0F"/>
                </a:solidFill>
              </a:rPr>
              <a:t>@HWUSI-EAS1877:1234_Puritz2:1:1:12814:984 1:N:0:ACAGTG</a:t>
            </a:r>
          </a:p>
          <a:p>
            <a:pPr marL="0" indent="0">
              <a:buNone/>
            </a:pPr>
            <a:endParaRPr lang="en-US" sz="2400" dirty="0">
              <a:solidFill>
                <a:srgbClr val="22FF0F"/>
              </a:solidFill>
            </a:endParaRPr>
          </a:p>
          <a:p>
            <a:pPr marL="0" indent="0">
              <a:buNone/>
            </a:pPr>
            <a:endParaRPr lang="en-US" sz="2400" dirty="0">
              <a:solidFill>
                <a:srgbClr val="22FF0F"/>
              </a:solidFill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FFFF00"/>
                </a:solidFill>
              </a:rPr>
              <a:t>ACTTTTGACCGGACTTGTGATAGACTTCCGATGGACTCGNCTACTTATTCAGGAAATCATTGAGGTTTCATCCGGTAACAGTTGCATTTCTCCTAT</a:t>
            </a:r>
          </a:p>
          <a:p>
            <a:pPr marL="0" indent="0">
              <a:buNone/>
            </a:pPr>
            <a:endParaRPr lang="en-US" sz="2400" dirty="0">
              <a:solidFill>
                <a:srgbClr val="FFFF00"/>
              </a:solidFill>
            </a:endParaRPr>
          </a:p>
          <a:p>
            <a:pPr marL="0" indent="0">
              <a:buNone/>
            </a:pPr>
            <a:endParaRPr lang="en-US" sz="2400" dirty="0">
              <a:solidFill>
                <a:srgbClr val="FFFF00"/>
              </a:solidFill>
            </a:endParaRPr>
          </a:p>
          <a:p>
            <a:pPr marL="0" indent="0">
              <a:buNone/>
            </a:pPr>
            <a:r>
              <a:rPr lang="en-US" sz="2400" dirty="0"/>
              <a:t>+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</a:rPr>
              <a:t>99999@CC@@CC@CCCC@@@C@CC@CCCCCC@@@@7777#58454C@@CC@@@@@@@@@@@@@@@@@@@@@C@@@@@@@CC@@C@C@C@@@@@@@C</a:t>
            </a:r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" b="78728"/>
          <a:stretch/>
        </p:blipFill>
        <p:spPr>
          <a:xfrm>
            <a:off x="10995202" y="717784"/>
            <a:ext cx="1084735" cy="1300587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s-I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B@G 2018</a:t>
            </a:r>
            <a:endParaRPr lang="en-US" sz="2000" dirty="0">
              <a:solidFill>
                <a:srgbClr val="87FF23"/>
              </a:solidFill>
              <a:latin typeface="Avenir Next Condensed Regular"/>
              <a:cs typeface="Avenir Next Condensed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4536901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familiar with FASTQ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108350" y="808183"/>
            <a:ext cx="9144000" cy="2874818"/>
          </a:xfrm>
          <a:ln w="28575" cmpd="sng">
            <a:solidFill>
              <a:srgbClr val="FFFFFF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22FF0F"/>
                </a:solidFill>
              </a:rPr>
              <a:t>@HWUSI-EAS1877:1234_Puritz2:1:1:12814:984 1:N:0:ACAGTG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FFFF00"/>
                </a:solidFill>
              </a:rPr>
              <a:t>ACTTTTGACCGGACTTGTGATAGACTTCCGATGGACTCGNCTACTTATTCAGGAAATCATTGAGGTTTCATCCGGTAACAGTTGCATTTCTCCTAT</a:t>
            </a:r>
          </a:p>
          <a:p>
            <a:pPr marL="0" indent="0">
              <a:buNone/>
            </a:pPr>
            <a:r>
              <a:rPr lang="en-US" sz="2400" dirty="0"/>
              <a:t>+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</a:rPr>
              <a:t>99999@CC@@CC@CCCC@@@C@CC@CCCCCC@@@@7777#58454C@@CC@@@@@@@@@@@@@@@@@@@@@C@@@@@@@CC@@C@C@C@@@@@@@C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2" name="TextBox 1"/>
          <p:cNvSpPr txBox="1"/>
          <p:nvPr/>
        </p:nvSpPr>
        <p:spPr>
          <a:xfrm>
            <a:off x="1108351" y="3995679"/>
            <a:ext cx="91439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22FF0F"/>
                </a:solidFill>
              </a:rPr>
              <a:t>Sequence Identifier and Description</a:t>
            </a:r>
          </a:p>
          <a:p>
            <a:pPr algn="ctr"/>
            <a:endParaRPr lang="en-US" sz="3600" dirty="0">
              <a:solidFill>
                <a:srgbClr val="22FF0F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" b="74534"/>
          <a:stretch/>
        </p:blipFill>
        <p:spPr>
          <a:xfrm>
            <a:off x="10995202" y="717784"/>
            <a:ext cx="1084735" cy="1557065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s-I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B@G 2018</a:t>
            </a:r>
            <a:endParaRPr lang="en-US" sz="2000" dirty="0">
              <a:solidFill>
                <a:srgbClr val="87FF23"/>
              </a:solidFill>
              <a:latin typeface="Avenir Next Condensed Regular"/>
              <a:cs typeface="Avenir Next Condensed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492856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familiar with FASTQ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108350" y="808183"/>
            <a:ext cx="9144000" cy="2874818"/>
          </a:xfrm>
          <a:ln w="28575" cmpd="sng">
            <a:solidFill>
              <a:srgbClr val="FFFFFF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22FF0F"/>
                </a:solidFill>
              </a:rPr>
              <a:t>@HWUSI-EAS1877:1234_Puritz2:1:1:12814:984 1:N:0:ACAGTG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FFFF00"/>
                </a:solidFill>
              </a:rPr>
              <a:t>ACTTTTGACCGGACTTGTGATAGACTTCCGATGGACTCGNCTACTTATTCAGGAAATCATTGAGGTTTCATCCGGTAACAGTTGCATTTCTCCTAT</a:t>
            </a:r>
          </a:p>
          <a:p>
            <a:pPr marL="0" indent="0">
              <a:buNone/>
            </a:pPr>
            <a:r>
              <a:rPr lang="en-US" sz="2400" dirty="0"/>
              <a:t>+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</a:rPr>
              <a:t>99999@CC@@CC@CCCC@@@C@CC@CCCCCC@@@@7777#58454C@@CC@@@@@@@@@@@@@@@@@@@@@C@@@@@@@CC@@C@C@C@@@@@@@C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2" name="TextBox 1"/>
          <p:cNvSpPr txBox="1"/>
          <p:nvPr/>
        </p:nvSpPr>
        <p:spPr>
          <a:xfrm>
            <a:off x="1108351" y="3995679"/>
            <a:ext cx="9143999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22FF0F"/>
                </a:solidFill>
              </a:rPr>
              <a:t>Sequence Identifier and Description</a:t>
            </a:r>
          </a:p>
          <a:p>
            <a:pPr algn="ctr"/>
            <a:endParaRPr lang="en-US" sz="3600" dirty="0">
              <a:solidFill>
                <a:srgbClr val="22FF0F"/>
              </a:solidFill>
            </a:endParaRPr>
          </a:p>
          <a:p>
            <a:pPr algn="ctr"/>
            <a:r>
              <a:rPr lang="en-US" sz="3600" dirty="0">
                <a:solidFill>
                  <a:srgbClr val="FFFF00"/>
                </a:solidFill>
              </a:rPr>
              <a:t>Actual Sequence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s-I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B@G 2018</a:t>
            </a:r>
            <a:endParaRPr lang="en-US" sz="2000" dirty="0">
              <a:solidFill>
                <a:srgbClr val="87FF23"/>
              </a:solidFill>
              <a:latin typeface="Avenir Next Condensed Regular"/>
              <a:cs typeface="Avenir Next Condensed Regular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" b="70339"/>
          <a:stretch/>
        </p:blipFill>
        <p:spPr>
          <a:xfrm>
            <a:off x="10995202" y="717784"/>
            <a:ext cx="1084735" cy="1813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1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familiar with FASTQ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108350" y="808183"/>
            <a:ext cx="9144000" cy="2874818"/>
          </a:xfrm>
          <a:ln w="28575" cmpd="sng">
            <a:solidFill>
              <a:srgbClr val="FFFFFF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22FF0F"/>
                </a:solidFill>
              </a:rPr>
              <a:t>@HWUSI-EAS1877:1234_Puritz2:1:1:12814:984 1:N:0:ACAGTG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FFFF00"/>
                </a:solidFill>
              </a:rPr>
              <a:t>ACTTTTGACCGGACTTGTGATAGACTTCCGATGGACTCGNCTACTTATTCAGGAAATCATTGAGGTTTCATCCGGTAACAGTTGCATTTCTCCTAT</a:t>
            </a:r>
          </a:p>
          <a:p>
            <a:pPr marL="0" indent="0">
              <a:buNone/>
            </a:pPr>
            <a:r>
              <a:rPr lang="en-US" sz="2400" dirty="0"/>
              <a:t>+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</a:rPr>
              <a:t>99999@CC@@CC@CCCC@@@C@CC@CCCCCC@@@@7777#58454C@@CC@@@@@@@@@@@@@@@@@@@@@C@@@@@@@CC@@C@C@C@@@@@@@C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2" name="TextBox 1"/>
          <p:cNvSpPr txBox="1"/>
          <p:nvPr/>
        </p:nvSpPr>
        <p:spPr>
          <a:xfrm>
            <a:off x="1108351" y="3995678"/>
            <a:ext cx="914399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22FF0F"/>
                </a:solidFill>
              </a:rPr>
              <a:t>Sequence Identifier and Description</a:t>
            </a:r>
          </a:p>
          <a:p>
            <a:pPr algn="ctr"/>
            <a:endParaRPr lang="en-US" sz="3600" dirty="0">
              <a:solidFill>
                <a:srgbClr val="22FF0F"/>
              </a:solidFill>
            </a:endParaRPr>
          </a:p>
          <a:p>
            <a:pPr algn="ctr"/>
            <a:r>
              <a:rPr lang="en-US" sz="3600" dirty="0">
                <a:solidFill>
                  <a:srgbClr val="FFFF00"/>
                </a:solidFill>
              </a:rPr>
              <a:t>Actual Sequence</a:t>
            </a:r>
          </a:p>
          <a:p>
            <a:pPr algn="ctr"/>
            <a:endParaRPr lang="en-US" sz="3600" dirty="0">
              <a:solidFill>
                <a:srgbClr val="FFFF00"/>
              </a:solidFill>
            </a:endParaRPr>
          </a:p>
          <a:p>
            <a:pPr algn="ctr"/>
            <a:r>
              <a:rPr lang="en-US" sz="3600" dirty="0">
                <a:solidFill>
                  <a:srgbClr val="FF0000"/>
                </a:solidFill>
              </a:rPr>
              <a:t>Quality Score (in ASCII)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" b="66146"/>
          <a:stretch/>
        </p:blipFill>
        <p:spPr>
          <a:xfrm>
            <a:off x="10995202" y="717784"/>
            <a:ext cx="1084735" cy="2070021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s-I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B@G 2018</a:t>
            </a:r>
            <a:endParaRPr lang="en-US" sz="2000" dirty="0">
              <a:solidFill>
                <a:srgbClr val="87FF23"/>
              </a:solidFill>
              <a:latin typeface="Avenir Next Condensed Regular"/>
              <a:cs typeface="Avenir Next Condensed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1626875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familiar with FASTQ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177633" y="808183"/>
            <a:ext cx="9144000" cy="28748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22FF0F"/>
                </a:solidFill>
              </a:rPr>
              <a:t>@HWUSI-EAS1877:1234_Puritz2:1:1:12814:984 1:N:0:ACAGTG</a:t>
            </a:r>
          </a:p>
          <a:p>
            <a:pPr marL="0" indent="0">
              <a:buNone/>
            </a:pPr>
            <a:endParaRPr lang="en-US" sz="2400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4630967"/>
              </p:ext>
            </p:extLst>
          </p:nvPr>
        </p:nvGraphicFramePr>
        <p:xfrm>
          <a:off x="1177633" y="1686382"/>
          <a:ext cx="9144000" cy="4963438"/>
        </p:xfrm>
        <a:graphic>
          <a:graphicData uri="http://schemas.openxmlformats.org/drawingml/2006/table">
            <a:tbl>
              <a:tblPr/>
              <a:tblGrid>
                <a:gridCol w="457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28071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>
                          <a:solidFill>
                            <a:srgbClr val="22FF0F"/>
                          </a:solidFill>
                          <a:effectLst/>
                          <a:latin typeface="Calibri"/>
                        </a:rPr>
                        <a:t>EAS1877</a:t>
                      </a:r>
                    </a:p>
                  </a:txBody>
                  <a:tcPr marL="7350" marR="7350" marT="7350" marB="0" anchor="b">
                    <a:lnL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>
                          <a:solidFill>
                            <a:srgbClr val="22FF0F"/>
                          </a:solidFill>
                          <a:effectLst/>
                          <a:latin typeface="Calibri"/>
                        </a:rPr>
                        <a:t>Instrument</a:t>
                      </a:r>
                      <a:r>
                        <a:rPr lang="en-US" sz="2400" b="0" i="0" u="none" strike="noStrike" baseline="0" dirty="0">
                          <a:solidFill>
                            <a:srgbClr val="22FF0F"/>
                          </a:solidFill>
                          <a:effectLst/>
                          <a:latin typeface="Calibri"/>
                        </a:rPr>
                        <a:t> name</a:t>
                      </a:r>
                      <a:endParaRPr lang="en-US" sz="2400" b="0" i="0" u="none" strike="noStrike" dirty="0">
                        <a:solidFill>
                          <a:srgbClr val="22FF0F"/>
                        </a:solidFill>
                        <a:effectLst/>
                        <a:latin typeface="Calibri"/>
                      </a:endParaRPr>
                    </a:p>
                  </a:txBody>
                  <a:tcPr marL="7350" marR="7350" marT="7350" marB="0" anchor="b">
                    <a:lnL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8071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>
                          <a:solidFill>
                            <a:srgbClr val="22FF0F"/>
                          </a:solidFill>
                          <a:effectLst/>
                          <a:latin typeface="Calibri"/>
                        </a:rPr>
                        <a:t>1234</a:t>
                      </a:r>
                    </a:p>
                  </a:txBody>
                  <a:tcPr marL="7350" marR="7350" marT="7350" marB="0" anchor="b">
                    <a:lnL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>
                          <a:solidFill>
                            <a:srgbClr val="22FF0F"/>
                          </a:solidFill>
                          <a:effectLst/>
                          <a:latin typeface="Calibri"/>
                        </a:rPr>
                        <a:t>Run ID</a:t>
                      </a:r>
                    </a:p>
                  </a:txBody>
                  <a:tcPr marL="7350" marR="7350" marT="7350" marB="0" anchor="b">
                    <a:lnL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8071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>
                          <a:solidFill>
                            <a:srgbClr val="22FF0F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350" marR="7350" marT="7350" marB="0" anchor="b">
                    <a:lnL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 err="1">
                          <a:solidFill>
                            <a:srgbClr val="22FF0F"/>
                          </a:solidFill>
                          <a:effectLst/>
                          <a:latin typeface="Calibri"/>
                        </a:rPr>
                        <a:t>Flowcell</a:t>
                      </a:r>
                      <a:r>
                        <a:rPr lang="en-US" sz="2400" b="0" i="0" u="none" strike="noStrike" dirty="0">
                          <a:solidFill>
                            <a:srgbClr val="22FF0F"/>
                          </a:solidFill>
                          <a:effectLst/>
                          <a:latin typeface="Calibri"/>
                        </a:rPr>
                        <a:t> ID</a:t>
                      </a:r>
                    </a:p>
                  </a:txBody>
                  <a:tcPr marL="7350" marR="7350" marT="7350" marB="0" anchor="b">
                    <a:lnL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8071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>
                          <a:solidFill>
                            <a:srgbClr val="22FF0F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350" marR="7350" marT="7350" marB="0" anchor="b">
                    <a:lnL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 err="1">
                          <a:solidFill>
                            <a:srgbClr val="22FF0F"/>
                          </a:solidFill>
                          <a:effectLst/>
                          <a:latin typeface="Calibri"/>
                        </a:rPr>
                        <a:t>Flowcell</a:t>
                      </a:r>
                      <a:r>
                        <a:rPr lang="en-US" sz="2400" b="0" i="0" u="none" strike="noStrike" dirty="0">
                          <a:solidFill>
                            <a:srgbClr val="22FF0F"/>
                          </a:solidFill>
                          <a:effectLst/>
                          <a:latin typeface="Calibri"/>
                        </a:rPr>
                        <a:t> Lane</a:t>
                      </a:r>
                    </a:p>
                  </a:txBody>
                  <a:tcPr marL="7350" marR="7350" marT="7350" marB="0" anchor="b">
                    <a:lnL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8071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>
                          <a:solidFill>
                            <a:srgbClr val="22FF0F"/>
                          </a:solidFill>
                          <a:effectLst/>
                          <a:latin typeface="Calibri"/>
                        </a:rPr>
                        <a:t>12814</a:t>
                      </a:r>
                    </a:p>
                  </a:txBody>
                  <a:tcPr marL="7350" marR="7350" marT="7350" marB="0" anchor="b">
                    <a:lnL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>
                          <a:solidFill>
                            <a:srgbClr val="22FF0F"/>
                          </a:solidFill>
                          <a:effectLst/>
                          <a:latin typeface="Calibri"/>
                        </a:rPr>
                        <a:t>X</a:t>
                      </a:r>
                      <a:r>
                        <a:rPr lang="en-US" sz="2400" b="0" i="0" u="none" strike="noStrike" baseline="0" dirty="0">
                          <a:solidFill>
                            <a:srgbClr val="22FF0F"/>
                          </a:solidFill>
                          <a:effectLst/>
                          <a:latin typeface="Calibri"/>
                        </a:rPr>
                        <a:t> coordinate of the cluster</a:t>
                      </a:r>
                      <a:endParaRPr lang="en-US" sz="2400" b="0" i="0" u="none" strike="noStrike" dirty="0">
                        <a:solidFill>
                          <a:srgbClr val="22FF0F"/>
                        </a:solidFill>
                        <a:effectLst/>
                        <a:latin typeface="Calibri"/>
                      </a:endParaRPr>
                    </a:p>
                  </a:txBody>
                  <a:tcPr marL="7350" marR="7350" marT="7350" marB="0" anchor="b">
                    <a:lnL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28071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>
                          <a:solidFill>
                            <a:srgbClr val="22FF0F"/>
                          </a:solidFill>
                          <a:effectLst/>
                          <a:latin typeface="Calibri"/>
                        </a:rPr>
                        <a:t>984</a:t>
                      </a:r>
                    </a:p>
                  </a:txBody>
                  <a:tcPr marL="7350" marR="7350" marT="7350" marB="0" anchor="b">
                    <a:lnL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>
                          <a:solidFill>
                            <a:srgbClr val="22FF0F"/>
                          </a:solidFill>
                          <a:effectLst/>
                          <a:latin typeface="Calibri"/>
                        </a:rPr>
                        <a:t>Y coordinate of the cluster</a:t>
                      </a:r>
                    </a:p>
                  </a:txBody>
                  <a:tcPr marL="7350" marR="7350" marT="7350" marB="0" anchor="b">
                    <a:lnL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28071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>
                          <a:solidFill>
                            <a:srgbClr val="22FF0F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350" marR="7350" marT="7350" marB="0" anchor="b">
                    <a:lnL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>
                          <a:solidFill>
                            <a:srgbClr val="22FF0F"/>
                          </a:solidFill>
                          <a:effectLst/>
                          <a:latin typeface="Calibri"/>
                        </a:rPr>
                        <a:t>Member of a pair, 1 or 2</a:t>
                      </a:r>
                    </a:p>
                  </a:txBody>
                  <a:tcPr marL="7350" marR="7350" marT="7350" marB="0" anchor="b">
                    <a:lnL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32636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>
                          <a:solidFill>
                            <a:srgbClr val="22FF0F"/>
                          </a:solidFill>
                          <a:effectLst/>
                          <a:latin typeface="Calibri"/>
                        </a:rPr>
                        <a:t>N</a:t>
                      </a:r>
                    </a:p>
                  </a:txBody>
                  <a:tcPr marL="7350" marR="7350" marT="7350" marB="0" anchor="b">
                    <a:lnL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>
                          <a:solidFill>
                            <a:srgbClr val="22FF0F"/>
                          </a:solidFill>
                          <a:effectLst/>
                          <a:latin typeface="Calibri"/>
                        </a:rPr>
                        <a:t>Y</a:t>
                      </a:r>
                      <a:r>
                        <a:rPr lang="en-US" sz="2400" b="0" i="0" u="none" strike="noStrike" baseline="0" dirty="0">
                          <a:solidFill>
                            <a:srgbClr val="22FF0F"/>
                          </a:solidFill>
                          <a:effectLst/>
                          <a:latin typeface="Calibri"/>
                        </a:rPr>
                        <a:t> - Fails read filter</a:t>
                      </a:r>
                    </a:p>
                    <a:p>
                      <a:pPr algn="l" fontAlgn="b"/>
                      <a:r>
                        <a:rPr lang="en-US" sz="2400" b="0" i="0" u="none" strike="noStrike" baseline="0" dirty="0">
                          <a:solidFill>
                            <a:srgbClr val="22FF0F"/>
                          </a:solidFill>
                          <a:effectLst/>
                          <a:latin typeface="Calibri"/>
                        </a:rPr>
                        <a:t>N - Does not fail read filter</a:t>
                      </a:r>
                      <a:endParaRPr lang="en-US" sz="2400" b="0" i="0" u="none" strike="noStrike" dirty="0">
                        <a:solidFill>
                          <a:srgbClr val="22FF0F"/>
                        </a:solidFill>
                        <a:effectLst/>
                        <a:latin typeface="Calibri"/>
                      </a:endParaRPr>
                    </a:p>
                  </a:txBody>
                  <a:tcPr marL="7350" marR="7350" marT="7350" marB="0" anchor="b">
                    <a:lnL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28071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>
                          <a:solidFill>
                            <a:srgbClr val="22FF0F"/>
                          </a:solidFill>
                          <a:effectLst/>
                          <a:latin typeface="Calibri"/>
                        </a:rPr>
                        <a:t>ACAGTG</a:t>
                      </a:r>
                    </a:p>
                  </a:txBody>
                  <a:tcPr marL="7350" marR="7350" marT="7350" marB="0" anchor="b">
                    <a:lnL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>
                          <a:solidFill>
                            <a:srgbClr val="22FF0F"/>
                          </a:solidFill>
                          <a:effectLst/>
                          <a:latin typeface="Calibri"/>
                        </a:rPr>
                        <a:t>index sequence</a:t>
                      </a:r>
                    </a:p>
                  </a:txBody>
                  <a:tcPr marL="7350" marR="7350" marT="7350" marB="0" anchor="b">
                    <a:lnL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s-I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B@G 2018</a:t>
            </a:r>
            <a:endParaRPr lang="en-US" sz="2000" dirty="0">
              <a:solidFill>
                <a:srgbClr val="87FF23"/>
              </a:solidFill>
              <a:latin typeface="Avenir Next Condensed Regular"/>
              <a:cs typeface="Avenir Next Condensed Regular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" b="66146"/>
          <a:stretch/>
        </p:blipFill>
        <p:spPr>
          <a:xfrm>
            <a:off x="10995202" y="717784"/>
            <a:ext cx="1084735" cy="2070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3185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uritzDefault" id="{F7178656-44DD-5F47-AF34-8AA935E0FA3A}" vid="{CCB72634-50BB-0B4A-98A4-7101B18A628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PuritzDefault</Template>
  <TotalTime>62</TotalTime>
  <Words>1528</Words>
  <Application>Microsoft Macintosh PowerPoint</Application>
  <PresentationFormat>Widescreen</PresentationFormat>
  <Paragraphs>370</Paragraphs>
  <Slides>24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Arial</vt:lpstr>
      <vt:lpstr>Avenir Next Condensed Regular</vt:lpstr>
      <vt:lpstr>Calibri</vt:lpstr>
      <vt:lpstr>Calibri Light</vt:lpstr>
      <vt:lpstr>Office Theme</vt:lpstr>
      <vt:lpstr>Entering the Matrix: the basics of NGS Output files</vt:lpstr>
      <vt:lpstr>A tsunami of data</vt:lpstr>
      <vt:lpstr>Getting familiar with FASTQ</vt:lpstr>
      <vt:lpstr>Getting familiar with FASTQ</vt:lpstr>
      <vt:lpstr>Getting familiar with FASTQ</vt:lpstr>
      <vt:lpstr>Getting familiar with FASTQ</vt:lpstr>
      <vt:lpstr>Getting familiar with FASTQ</vt:lpstr>
      <vt:lpstr>Getting familiar with FASTQ</vt:lpstr>
      <vt:lpstr>Getting familiar with FASTQ</vt:lpstr>
      <vt:lpstr>Getting familiar with FASTQ</vt:lpstr>
      <vt:lpstr>Getting familiar with FASTQ</vt:lpstr>
      <vt:lpstr>ASCII Table (offset 33)</vt:lpstr>
      <vt:lpstr>Getting familiar with FASTQ</vt:lpstr>
      <vt:lpstr>Getting familiar with FASTQ</vt:lpstr>
      <vt:lpstr>Getting familiar with FASTQ</vt:lpstr>
      <vt:lpstr>Getting familiar with FASTQ</vt:lpstr>
      <vt:lpstr>Demultiplexing files</vt:lpstr>
      <vt:lpstr>Demultiplexing files</vt:lpstr>
      <vt:lpstr>Getting familiar with FASTQ</vt:lpstr>
      <vt:lpstr>Demultiplexing files</vt:lpstr>
      <vt:lpstr>Demultiplexing with software</vt:lpstr>
      <vt:lpstr>Renaming files</vt:lpstr>
      <vt:lpstr>Sample renaming script</vt:lpstr>
      <vt:lpstr>Analysis ready!</vt:lpstr>
    </vt:vector>
  </TitlesOfParts>
  <Company/>
  <LinksUpToDate>false</LinksUpToDate>
  <SharedDoc>false</SharedDoc>
  <HyperlinksChanged>false</HyperlinksChanged>
  <AppVersion>16.0009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Entering the Matrix: the basics of NGS Output files</dc:title>
  <dc:creator>Jonathan Puritz</dc:creator>
  <cp:lastModifiedBy>Jonathan Puritz</cp:lastModifiedBy>
  <cp:revision>24</cp:revision>
  <dcterms:created xsi:type="dcterms:W3CDTF">2016-02-28T10:56:32Z</dcterms:created>
  <dcterms:modified xsi:type="dcterms:W3CDTF">2018-02-11T23:52:25Z</dcterms:modified>
</cp:coreProperties>
</file>